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9" r:id="rId2"/>
    <p:sldId id="349" r:id="rId3"/>
    <p:sldId id="351" r:id="rId4"/>
    <p:sldId id="348" r:id="rId5"/>
    <p:sldId id="347" r:id="rId6"/>
    <p:sldId id="350" r:id="rId7"/>
    <p:sldId id="346" r:id="rId8"/>
    <p:sldId id="344" r:id="rId9"/>
    <p:sldId id="345" r:id="rId10"/>
    <p:sldId id="340" r:id="rId11"/>
    <p:sldId id="341" r:id="rId12"/>
    <p:sldId id="339" r:id="rId13"/>
    <p:sldId id="337" r:id="rId14"/>
    <p:sldId id="336" r:id="rId15"/>
    <p:sldId id="335" r:id="rId16"/>
    <p:sldId id="334" r:id="rId17"/>
    <p:sldId id="333" r:id="rId18"/>
    <p:sldId id="331" r:id="rId19"/>
    <p:sldId id="332" r:id="rId20"/>
    <p:sldId id="329" r:id="rId21"/>
    <p:sldId id="328" r:id="rId22"/>
    <p:sldId id="327" r:id="rId23"/>
    <p:sldId id="325" r:id="rId24"/>
    <p:sldId id="314" r:id="rId25"/>
    <p:sldId id="326" r:id="rId26"/>
    <p:sldId id="315" r:id="rId27"/>
    <p:sldId id="313" r:id="rId28"/>
    <p:sldId id="303" r:id="rId29"/>
    <p:sldId id="305" r:id="rId30"/>
    <p:sldId id="311" r:id="rId31"/>
    <p:sldId id="312" r:id="rId32"/>
    <p:sldId id="304" r:id="rId33"/>
    <p:sldId id="310" r:id="rId34"/>
    <p:sldId id="301" r:id="rId35"/>
    <p:sldId id="309" r:id="rId36"/>
    <p:sldId id="302" r:id="rId37"/>
    <p:sldId id="308" r:id="rId38"/>
    <p:sldId id="300" r:id="rId39"/>
    <p:sldId id="307" r:id="rId40"/>
    <p:sldId id="299" r:id="rId41"/>
    <p:sldId id="306" r:id="rId42"/>
    <p:sldId id="298" r:id="rId43"/>
    <p:sldId id="297" r:id="rId44"/>
    <p:sldId id="296" r:id="rId45"/>
    <p:sldId id="295" r:id="rId46"/>
    <p:sldId id="294" r:id="rId47"/>
    <p:sldId id="293" r:id="rId48"/>
    <p:sldId id="292" r:id="rId49"/>
    <p:sldId id="276" r:id="rId50"/>
    <p:sldId id="286" r:id="rId51"/>
    <p:sldId id="285" r:id="rId52"/>
    <p:sldId id="284" r:id="rId53"/>
    <p:sldId id="288" r:id="rId54"/>
    <p:sldId id="290" r:id="rId55"/>
    <p:sldId id="291" r:id="rId56"/>
    <p:sldId id="338" r:id="rId57"/>
    <p:sldId id="283" r:id="rId58"/>
    <p:sldId id="282" r:id="rId59"/>
    <p:sldId id="281" r:id="rId60"/>
    <p:sldId id="273" r:id="rId61"/>
    <p:sldId id="274" r:id="rId62"/>
    <p:sldId id="280" r:id="rId63"/>
    <p:sldId id="278" r:id="rId64"/>
    <p:sldId id="275" r:id="rId65"/>
    <p:sldId id="279" r:id="rId66"/>
    <p:sldId id="277" r:id="rId67"/>
    <p:sldId id="272" r:id="rId68"/>
    <p:sldId id="269" r:id="rId69"/>
    <p:sldId id="270" r:id="rId70"/>
    <p:sldId id="271" r:id="rId71"/>
    <p:sldId id="267" r:id="rId72"/>
    <p:sldId id="268" r:id="rId73"/>
    <p:sldId id="324" r:id="rId74"/>
    <p:sldId id="260" r:id="rId75"/>
    <p:sldId id="261" r:id="rId76"/>
    <p:sldId id="256" r:id="rId77"/>
    <p:sldId id="257" r:id="rId78"/>
    <p:sldId id="258" r:id="rId79"/>
    <p:sldId id="262" r:id="rId80"/>
    <p:sldId id="263" r:id="rId81"/>
    <p:sldId id="265" r:id="rId82"/>
    <p:sldId id="264" r:id="rId83"/>
    <p:sldId id="316" r:id="rId84"/>
    <p:sldId id="317" r:id="rId85"/>
    <p:sldId id="318" r:id="rId86"/>
    <p:sldId id="319" r:id="rId87"/>
    <p:sldId id="320" r:id="rId88"/>
    <p:sldId id="321" r:id="rId89"/>
    <p:sldId id="322" r:id="rId90"/>
    <p:sldId id="323" r:id="rId91"/>
    <p:sldId id="26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67" d="100"/>
          <a:sy n="67" d="100"/>
        </p:scale>
        <p:origin x="1301" y="5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19</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20</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24</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46</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61</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64</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66</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1/22/2020</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1/22/2020</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19.png"/></Relationships>
</file>

<file path=ppt/slides/_rels/slide18.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5.png"/></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93.png"/><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23.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svg"/><Relationship Id="rId21" Type="http://schemas.openxmlformats.org/officeDocument/2006/relationships/image" Target="../media/image64.sv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svg"/><Relationship Id="rId50" Type="http://schemas.openxmlformats.org/officeDocument/2006/relationships/image" Target="../media/image93.png"/><Relationship Id="rId55" Type="http://schemas.openxmlformats.org/officeDocument/2006/relationships/image" Target="../media/image98.svg"/><Relationship Id="rId7" Type="http://schemas.openxmlformats.org/officeDocument/2006/relationships/image" Target="../media/image50.sv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sv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svg"/><Relationship Id="rId40" Type="http://schemas.openxmlformats.org/officeDocument/2006/relationships/image" Target="../media/image83.png"/><Relationship Id="rId45" Type="http://schemas.openxmlformats.org/officeDocument/2006/relationships/image" Target="../media/image88.svg"/><Relationship Id="rId53" Type="http://schemas.openxmlformats.org/officeDocument/2006/relationships/image" Target="../media/image96.svg"/><Relationship Id="rId5" Type="http://schemas.openxmlformats.org/officeDocument/2006/relationships/image" Target="../media/image48.sv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74.sv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3.png"/><Relationship Id="rId35" Type="http://schemas.openxmlformats.org/officeDocument/2006/relationships/image" Target="../media/image78.svg"/><Relationship Id="rId43" Type="http://schemas.openxmlformats.org/officeDocument/2006/relationships/image" Target="../media/image86.sv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svg"/><Relationship Id="rId3" Type="http://schemas.openxmlformats.org/officeDocument/2006/relationships/image" Target="../media/image46.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image" Target="../media/image76.sv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svg"/><Relationship Id="rId54"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49.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svg"/></Relationships>
</file>

<file path=ppt/slides/_rels/slide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99.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26.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100.tiff"/><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00.png"/><Relationship Id="rId14" Type="http://schemas.openxmlformats.org/officeDocument/2006/relationships/image" Target="../media/image950.png"/></Relationships>
</file>

<file path=ppt/slides/_rels/slide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1260.png"/><Relationship Id="rId7" Type="http://schemas.openxmlformats.org/officeDocument/2006/relationships/image" Target="../media/image1290.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58.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9.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6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8.png"/><Relationship Id="rId9" Type="http://schemas.openxmlformats.org/officeDocument/2006/relationships/image" Target="../media/image311.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401.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66.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8.png"/><Relationship Id="rId9" Type="http://schemas.openxmlformats.org/officeDocument/2006/relationships/image" Target="../media/image451.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7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5.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36.png"/><Relationship Id="rId4" Type="http://schemas.openxmlformats.org/officeDocument/2006/relationships/image" Target="../media/image227.png"/></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E1E53553-76D1-4DD3-82A3-3E47A2F53392}"/>
              </a:ext>
            </a:extLst>
          </p:cNvPr>
          <p:cNvCxnSpPr/>
          <p:nvPr/>
        </p:nvCxnSpPr>
        <p:spPr>
          <a:xfrm>
            <a:off x="7146887"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98D51D2-79ED-4B56-8814-3E404DF1DD76}"/>
              </a:ext>
            </a:extLst>
          </p:cNvPr>
          <p:cNvSpPr/>
          <p:nvPr/>
        </p:nvSpPr>
        <p:spPr>
          <a:xfrm>
            <a:off x="8020744"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10" name="Arc 9">
            <a:extLst>
              <a:ext uri="{FF2B5EF4-FFF2-40B4-BE49-F238E27FC236}">
                <a16:creationId xmlns:a16="http://schemas.microsoft.com/office/drawing/2014/main" id="{451FC979-B677-4957-8922-C97B7C587082}"/>
              </a:ext>
            </a:extLst>
          </p:cNvPr>
          <p:cNvSpPr/>
          <p:nvPr/>
        </p:nvSpPr>
        <p:spPr>
          <a:xfrm rot="5400000">
            <a:off x="5660953" y="-2606995"/>
            <a:ext cx="959186" cy="9712128"/>
          </a:xfrm>
          <a:prstGeom prst="arc">
            <a:avLst>
              <a:gd name="adj1" fmla="val 16200000"/>
              <a:gd name="adj2" fmla="val 5433107"/>
            </a:avLst>
          </a:prstGeom>
          <a:ln w="28575">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94C1C70-9DA7-4A6E-B8BF-71C737F75887}"/>
              </a:ext>
            </a:extLst>
          </p:cNvPr>
          <p:cNvSpPr/>
          <p:nvPr/>
        </p:nvSpPr>
        <p:spPr>
          <a:xfrm>
            <a:off x="5614985" y="2486342"/>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5" idx="1"/>
          </p:cNvCxnSpPr>
          <p:nvPr/>
        </p:nvCxnSpPr>
        <p:spPr>
          <a:xfrm>
            <a:off x="2335369" y="1754969"/>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3209226" y="1509700"/>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cxnSp>
        <p:nvCxnSpPr>
          <p:cNvPr id="19" name="Straight Arrow Connector 18">
            <a:extLst>
              <a:ext uri="{FF2B5EF4-FFF2-40B4-BE49-F238E27FC236}">
                <a16:creationId xmlns:a16="http://schemas.microsoft.com/office/drawing/2014/main" id="{353290A9-5C82-4238-9242-0D4874813969}"/>
              </a:ext>
            </a:extLst>
          </p:cNvPr>
          <p:cNvCxnSpPr/>
          <p:nvPr/>
        </p:nvCxnSpPr>
        <p:spPr>
          <a:xfrm>
            <a:off x="7156469" y="1754969"/>
            <a:ext cx="270974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5B20151-A68B-43C1-B304-5461279DF7CB}"/>
              </a:ext>
            </a:extLst>
          </p:cNvPr>
          <p:cNvSpPr/>
          <p:nvPr/>
        </p:nvSpPr>
        <p:spPr>
          <a:xfrm>
            <a:off x="7956072" y="1505175"/>
            <a:ext cx="1091365"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15" name="Rectangle: Rounded Corners 14">
            <a:extLst>
              <a:ext uri="{FF2B5EF4-FFF2-40B4-BE49-F238E27FC236}">
                <a16:creationId xmlns:a16="http://schemas.microsoft.com/office/drawing/2014/main" id="{71DCC70D-BC0A-4EB6-B0B4-50A7F7CD50C2}"/>
              </a:ext>
            </a:extLst>
          </p:cNvPr>
          <p:cNvSpPr/>
          <p:nvPr/>
        </p:nvSpPr>
        <p:spPr>
          <a:xfrm>
            <a:off x="5045111"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23" name="Arc 22">
            <a:extLst>
              <a:ext uri="{FF2B5EF4-FFF2-40B4-BE49-F238E27FC236}">
                <a16:creationId xmlns:a16="http://schemas.microsoft.com/office/drawing/2014/main" id="{74A1D016-6DBF-4827-9492-1D6170C4949C}"/>
              </a:ext>
            </a:extLst>
          </p:cNvPr>
          <p:cNvSpPr/>
          <p:nvPr/>
        </p:nvSpPr>
        <p:spPr>
          <a:xfrm rot="5400000">
            <a:off x="5660955" y="-661726"/>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6BD1A86-0EDE-449E-9480-89B44B550972}"/>
              </a:ext>
            </a:extLst>
          </p:cNvPr>
          <p:cNvSpPr/>
          <p:nvPr/>
        </p:nvSpPr>
        <p:spPr>
          <a:xfrm>
            <a:off x="5584356" y="4428663"/>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25" name="Straight Arrow Connector 24">
            <a:extLst>
              <a:ext uri="{FF2B5EF4-FFF2-40B4-BE49-F238E27FC236}">
                <a16:creationId xmlns:a16="http://schemas.microsoft.com/office/drawing/2014/main" id="{E23A1557-B990-4B27-9EC9-D535C16C4239}"/>
              </a:ext>
            </a:extLst>
          </p:cNvPr>
          <p:cNvCxnSpPr>
            <a:stCxn id="29" idx="3"/>
            <a:endCxn id="31" idx="1"/>
          </p:cNvCxnSpPr>
          <p:nvPr/>
        </p:nvCxnSpPr>
        <p:spPr>
          <a:xfrm>
            <a:off x="2335371" y="3700238"/>
            <a:ext cx="2709742" cy="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3209228" y="3454969"/>
            <a:ext cx="962025" cy="490537"/>
          </a:xfrm>
          <a:prstGeom prst="roundRect">
            <a:avLst/>
          </a:prstGeom>
          <a:solidFill>
            <a:schemeClr val="bg1"/>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75000"/>
                  </a:schemeClr>
                </a:solidFill>
              </a:rPr>
              <a:t>???</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31" name="Rectangle: Rounded Corners 30">
            <a:extLst>
              <a:ext uri="{FF2B5EF4-FFF2-40B4-BE49-F238E27FC236}">
                <a16:creationId xmlns:a16="http://schemas.microsoft.com/office/drawing/2014/main" id="{C5EAAB7B-3D22-41A6-B302-AE66C2A6BA8B}"/>
              </a:ext>
            </a:extLst>
          </p:cNvPr>
          <p:cNvSpPr/>
          <p:nvPr/>
        </p:nvSpPr>
        <p:spPr>
          <a:xfrm>
            <a:off x="5045113" y="3414772"/>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cxnSp>
        <p:nvCxnSpPr>
          <p:cNvPr id="43" name="Straight Arrow Connector 42">
            <a:extLst>
              <a:ext uri="{FF2B5EF4-FFF2-40B4-BE49-F238E27FC236}">
                <a16:creationId xmlns:a16="http://schemas.microsoft.com/office/drawing/2014/main" id="{C4B44DB9-651E-4A4D-8B38-E50FB6A2C933}"/>
              </a:ext>
            </a:extLst>
          </p:cNvPr>
          <p:cNvCxnSpPr/>
          <p:nvPr/>
        </p:nvCxnSpPr>
        <p:spPr>
          <a:xfrm>
            <a:off x="7212198"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CA92D59E-1BEB-4210-B2AF-00279CA5FBCA}"/>
              </a:ext>
            </a:extLst>
          </p:cNvPr>
          <p:cNvSpPr/>
          <p:nvPr/>
        </p:nvSpPr>
        <p:spPr>
          <a:xfrm>
            <a:off x="8086055"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5" name="Arc 44">
            <a:extLst>
              <a:ext uri="{FF2B5EF4-FFF2-40B4-BE49-F238E27FC236}">
                <a16:creationId xmlns:a16="http://schemas.microsoft.com/office/drawing/2014/main" id="{B4726ADE-3FC3-420E-B0E5-1F762ED78C66}"/>
              </a:ext>
            </a:extLst>
          </p:cNvPr>
          <p:cNvSpPr/>
          <p:nvPr/>
        </p:nvSpPr>
        <p:spPr>
          <a:xfrm rot="5400000">
            <a:off x="5726269" y="1230898"/>
            <a:ext cx="959186" cy="9712128"/>
          </a:xfrm>
          <a:prstGeom prst="arc">
            <a:avLst>
              <a:gd name="adj1" fmla="val 16200000"/>
              <a:gd name="adj2" fmla="val 5433107"/>
            </a:avLst>
          </a:prstGeom>
          <a:ln w="28575">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B86CB7D3-E90E-43CD-B147-4D67BE634426}"/>
              </a:ext>
            </a:extLst>
          </p:cNvPr>
          <p:cNvSpPr/>
          <p:nvPr/>
        </p:nvSpPr>
        <p:spPr>
          <a:xfrm>
            <a:off x="5649670" y="6321287"/>
            <a:ext cx="1112384"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cxnSp>
        <p:nvCxnSpPr>
          <p:cNvPr id="47" name="Straight Arrow Connector 46">
            <a:extLst>
              <a:ext uri="{FF2B5EF4-FFF2-40B4-BE49-F238E27FC236}">
                <a16:creationId xmlns:a16="http://schemas.microsoft.com/office/drawing/2014/main" id="{F80F44BA-363F-40B6-9783-D60E6379CBCF}"/>
              </a:ext>
            </a:extLst>
          </p:cNvPr>
          <p:cNvCxnSpPr>
            <a:stCxn id="49" idx="3"/>
            <a:endCxn id="51" idx="1"/>
          </p:cNvCxnSpPr>
          <p:nvPr/>
        </p:nvCxnSpPr>
        <p:spPr>
          <a:xfrm>
            <a:off x="2400685" y="5592862"/>
            <a:ext cx="2709742"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9C3BC86-19B8-461C-B550-13D37BD1F0BA}"/>
              </a:ext>
            </a:extLst>
          </p:cNvPr>
          <p:cNvSpPr/>
          <p:nvPr/>
        </p:nvSpPr>
        <p:spPr>
          <a:xfrm>
            <a:off x="3274542" y="5347593"/>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49" name="Rectangle: Rounded Corners 48">
            <a:extLst>
              <a:ext uri="{FF2B5EF4-FFF2-40B4-BE49-F238E27FC236}">
                <a16:creationId xmlns:a16="http://schemas.microsoft.com/office/drawing/2014/main" id="{A33C37AA-C94A-4C36-BFEB-0859235CEB30}"/>
              </a:ext>
            </a:extLst>
          </p:cNvPr>
          <p:cNvSpPr/>
          <p:nvPr/>
        </p:nvSpPr>
        <p:spPr>
          <a:xfrm>
            <a:off x="298914"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B</a:t>
            </a:r>
          </a:p>
        </p:txBody>
      </p:sp>
      <p:sp>
        <p:nvSpPr>
          <p:cNvPr id="50" name="Rectangle: Rounded Corners 49">
            <a:extLst>
              <a:ext uri="{FF2B5EF4-FFF2-40B4-BE49-F238E27FC236}">
                <a16:creationId xmlns:a16="http://schemas.microsoft.com/office/drawing/2014/main" id="{4411C8C8-1638-4463-AA3D-DEB47EDC765C}"/>
              </a:ext>
            </a:extLst>
          </p:cNvPr>
          <p:cNvSpPr/>
          <p:nvPr/>
        </p:nvSpPr>
        <p:spPr>
          <a:xfrm>
            <a:off x="9921943"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1" name="Rectangle: Rounded Corners 50">
            <a:extLst>
              <a:ext uri="{FF2B5EF4-FFF2-40B4-BE49-F238E27FC236}">
                <a16:creationId xmlns:a16="http://schemas.microsoft.com/office/drawing/2014/main" id="{340CA81B-F7AD-42F6-969D-88A0276BEFD3}"/>
              </a:ext>
            </a:extLst>
          </p:cNvPr>
          <p:cNvSpPr/>
          <p:nvPr/>
        </p:nvSpPr>
        <p:spPr>
          <a:xfrm>
            <a:off x="5110427" y="5307396"/>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2768C7B-1F32-45BF-A09E-083FB95FA4A2}"/>
              </a:ext>
            </a:extLst>
          </p:cNvPr>
          <p:cNvSpPr txBox="1"/>
          <p:nvPr/>
        </p:nvSpPr>
        <p:spPr>
          <a:xfrm>
            <a:off x="4899737"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Collinear Feature</a:t>
            </a:r>
          </a:p>
        </p:txBody>
      </p:sp>
      <p:sp>
        <p:nvSpPr>
          <p:cNvPr id="59" name="TextBox 58">
            <a:extLst>
              <a:ext uri="{FF2B5EF4-FFF2-40B4-BE49-F238E27FC236}">
                <a16:creationId xmlns:a16="http://schemas.microsoft.com/office/drawing/2014/main" id="{F2807AD8-7250-4688-A63B-4A86684AC2D2}"/>
              </a:ext>
            </a:extLst>
          </p:cNvPr>
          <p:cNvSpPr txBox="1"/>
          <p:nvPr/>
        </p:nvSpPr>
        <p:spPr>
          <a:xfrm>
            <a:off x="2232670" y="37668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1" name="TextBox 60">
            <a:extLst>
              <a:ext uri="{FF2B5EF4-FFF2-40B4-BE49-F238E27FC236}">
                <a16:creationId xmlns:a16="http://schemas.microsoft.com/office/drawing/2014/main" id="{5A7FF02E-04F3-44F6-A0A6-FE29DE06AA89}"/>
              </a:ext>
            </a:extLst>
          </p:cNvPr>
          <p:cNvSpPr txBox="1"/>
          <p:nvPr/>
        </p:nvSpPr>
        <p:spPr>
          <a:xfrm>
            <a:off x="7212198" y="628908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2" name="TextBox 61">
            <a:extLst>
              <a:ext uri="{FF2B5EF4-FFF2-40B4-BE49-F238E27FC236}">
                <a16:creationId xmlns:a16="http://schemas.microsoft.com/office/drawing/2014/main" id="{70081442-3A46-4ACD-8707-4AF70D4ECD4E}"/>
              </a:ext>
            </a:extLst>
          </p:cNvPr>
          <p:cNvSpPr txBox="1"/>
          <p:nvPr/>
        </p:nvSpPr>
        <p:spPr>
          <a:xfrm>
            <a:off x="7256427" y="1802910"/>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3" name="TextBox 62">
            <a:extLst>
              <a:ext uri="{FF2B5EF4-FFF2-40B4-BE49-F238E27FC236}">
                <a16:creationId xmlns:a16="http://schemas.microsoft.com/office/drawing/2014/main" id="{9F348C77-B074-494C-B5C8-1A92E552E68A}"/>
              </a:ext>
            </a:extLst>
          </p:cNvPr>
          <p:cNvSpPr txBox="1"/>
          <p:nvPr/>
        </p:nvSpPr>
        <p:spPr>
          <a:xfrm>
            <a:off x="2232670" y="3785649"/>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321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CF82E963-C63C-4311-AB1D-3EA1CDE7AB8E}"/>
              </a:ext>
            </a:extLst>
          </p:cNvPr>
          <p:cNvCxnSpPr>
            <a:cxnSpLocks/>
            <a:stCxn id="13" idx="3"/>
            <a:endCxn id="14" idx="1"/>
          </p:cNvCxnSpPr>
          <p:nvPr/>
        </p:nvCxnSpPr>
        <p:spPr>
          <a:xfrm>
            <a:off x="2335369" y="1754969"/>
            <a:ext cx="7521258" cy="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C0EFBF-29B7-4464-99ED-1832F30F9E22}"/>
              </a:ext>
            </a:extLst>
          </p:cNvPr>
          <p:cNvSpPr/>
          <p:nvPr/>
        </p:nvSpPr>
        <p:spPr>
          <a:xfrm>
            <a:off x="5614984" y="1521259"/>
            <a:ext cx="962025" cy="490537"/>
          </a:xfrm>
          <a:prstGeom prst="roundRect">
            <a:avLst/>
          </a:prstGeom>
          <a:solidFill>
            <a:schemeClr val="bg1"/>
          </a:solidFill>
          <a:ln w="254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Positive</a:t>
            </a:r>
          </a:p>
        </p:txBody>
      </p:sp>
      <p:sp>
        <p:nvSpPr>
          <p:cNvPr id="13" name="Rectangle: Rounded Corners 12">
            <a:extLst>
              <a:ext uri="{FF2B5EF4-FFF2-40B4-BE49-F238E27FC236}">
                <a16:creationId xmlns:a16="http://schemas.microsoft.com/office/drawing/2014/main" id="{5D28D433-3ACD-42B7-A802-B7E6F4BCE996}"/>
              </a:ext>
            </a:extLst>
          </p:cNvPr>
          <p:cNvSpPr/>
          <p:nvPr/>
        </p:nvSpPr>
        <p:spPr>
          <a:xfrm>
            <a:off x="233598"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Temperature</a:t>
            </a:r>
          </a:p>
        </p:txBody>
      </p:sp>
      <p:sp>
        <p:nvSpPr>
          <p:cNvPr id="14" name="Rectangle: Rounded Corners 13">
            <a:extLst>
              <a:ext uri="{FF2B5EF4-FFF2-40B4-BE49-F238E27FC236}">
                <a16:creationId xmlns:a16="http://schemas.microsoft.com/office/drawing/2014/main" id="{54D0D923-D843-4E83-97A5-11E82310A658}"/>
              </a:ext>
            </a:extLst>
          </p:cNvPr>
          <p:cNvSpPr/>
          <p:nvPr/>
        </p:nvSpPr>
        <p:spPr>
          <a:xfrm>
            <a:off x="9856627" y="1469503"/>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cxnSp>
        <p:nvCxnSpPr>
          <p:cNvPr id="25" name="Straight Arrow Connector 24">
            <a:extLst>
              <a:ext uri="{FF2B5EF4-FFF2-40B4-BE49-F238E27FC236}">
                <a16:creationId xmlns:a16="http://schemas.microsoft.com/office/drawing/2014/main" id="{E23A1557-B990-4B27-9EC9-D535C16C4239}"/>
              </a:ext>
            </a:extLst>
          </p:cNvPr>
          <p:cNvCxnSpPr>
            <a:cxnSpLocks/>
            <a:stCxn id="29" idx="3"/>
            <a:endCxn id="30" idx="1"/>
          </p:cNvCxnSpPr>
          <p:nvPr/>
        </p:nvCxnSpPr>
        <p:spPr>
          <a:xfrm>
            <a:off x="2335371" y="3079751"/>
            <a:ext cx="752125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F1D4548-CB3B-481A-897F-C92489FD3157}"/>
              </a:ext>
            </a:extLst>
          </p:cNvPr>
          <p:cNvSpPr/>
          <p:nvPr/>
        </p:nvSpPr>
        <p:spPr>
          <a:xfrm>
            <a:off x="5545244" y="2834482"/>
            <a:ext cx="1101503" cy="490537"/>
          </a:xfrm>
          <a:prstGeom prst="round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Negative</a:t>
            </a:r>
          </a:p>
        </p:txBody>
      </p:sp>
      <p:sp>
        <p:nvSpPr>
          <p:cNvPr id="29" name="Rectangle: Rounded Corners 28">
            <a:extLst>
              <a:ext uri="{FF2B5EF4-FFF2-40B4-BE49-F238E27FC236}">
                <a16:creationId xmlns:a16="http://schemas.microsoft.com/office/drawing/2014/main" id="{1A249519-E8BF-4FE4-8746-616EA6B4234C}"/>
              </a:ext>
            </a:extLst>
          </p:cNvPr>
          <p:cNvSpPr/>
          <p:nvPr/>
        </p:nvSpPr>
        <p:spPr>
          <a:xfrm>
            <a:off x="233600"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Toxic Chem.</a:t>
            </a:r>
          </a:p>
        </p:txBody>
      </p:sp>
      <p:sp>
        <p:nvSpPr>
          <p:cNvPr id="30" name="Rectangle: Rounded Corners 29">
            <a:extLst>
              <a:ext uri="{FF2B5EF4-FFF2-40B4-BE49-F238E27FC236}">
                <a16:creationId xmlns:a16="http://schemas.microsoft.com/office/drawing/2014/main" id="{32CA098A-7417-4737-B0B5-DC0A23928023}"/>
              </a:ext>
            </a:extLst>
          </p:cNvPr>
          <p:cNvSpPr/>
          <p:nvPr/>
        </p:nvSpPr>
        <p:spPr>
          <a:xfrm>
            <a:off x="9856629" y="2794285"/>
            <a:ext cx="2101771" cy="57093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Bacteria A</a:t>
            </a:r>
          </a:p>
        </p:txBody>
      </p:sp>
      <p:sp>
        <p:nvSpPr>
          <p:cNvPr id="52" name="TextBox 51">
            <a:extLst>
              <a:ext uri="{FF2B5EF4-FFF2-40B4-BE49-F238E27FC236}">
                <a16:creationId xmlns:a16="http://schemas.microsoft.com/office/drawing/2014/main" id="{55645A41-7126-4F33-A9F4-AAA5A0E92D93}"/>
              </a:ext>
            </a:extLst>
          </p:cNvPr>
          <p:cNvSpPr txBox="1"/>
          <p:nvPr/>
        </p:nvSpPr>
        <p:spPr>
          <a:xfrm>
            <a:off x="262614" y="120983"/>
            <a:ext cx="2174367"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Feature of Interest</a:t>
            </a:r>
          </a:p>
        </p:txBody>
      </p:sp>
      <p:sp>
        <p:nvSpPr>
          <p:cNvPr id="53" name="TextBox 52">
            <a:extLst>
              <a:ext uri="{FF2B5EF4-FFF2-40B4-BE49-F238E27FC236}">
                <a16:creationId xmlns:a16="http://schemas.microsoft.com/office/drawing/2014/main" id="{ADA8CE79-8957-4ABF-A47E-9A55F7BC4909}"/>
              </a:ext>
            </a:extLst>
          </p:cNvPr>
          <p:cNvSpPr txBox="1"/>
          <p:nvPr/>
        </p:nvSpPr>
        <p:spPr>
          <a:xfrm>
            <a:off x="9820328" y="303615"/>
            <a:ext cx="2174367"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Outcome</a:t>
            </a:r>
          </a:p>
        </p:txBody>
      </p:sp>
      <p:cxnSp>
        <p:nvCxnSpPr>
          <p:cNvPr id="55" name="Straight Connector 54">
            <a:extLst>
              <a:ext uri="{FF2B5EF4-FFF2-40B4-BE49-F238E27FC236}">
                <a16:creationId xmlns:a16="http://schemas.microsoft.com/office/drawing/2014/main" id="{2321043E-9930-455E-BB1A-69BA6118CFDA}"/>
              </a:ext>
            </a:extLst>
          </p:cNvPr>
          <p:cNvCxnSpPr/>
          <p:nvPr/>
        </p:nvCxnSpPr>
        <p:spPr>
          <a:xfrm>
            <a:off x="298914" y="1153884"/>
            <a:ext cx="11376015" cy="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348F9D-FF2A-4FD3-9571-77091A4FC112}"/>
              </a:ext>
            </a:extLst>
          </p:cNvPr>
          <p:cNvSpPr txBox="1"/>
          <p:nvPr/>
        </p:nvSpPr>
        <p:spPr>
          <a:xfrm>
            <a:off x="8041963" y="275414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4356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673C30-A118-4607-B7B4-E18EC7143415}"/>
              </a:ext>
            </a:extLst>
          </p:cNvPr>
          <p:cNvPicPr>
            <a:picLocks noChangeAspect="1"/>
          </p:cNvPicPr>
          <p:nvPr/>
        </p:nvPicPr>
        <p:blipFill>
          <a:blip r:embed="rId2"/>
          <a:stretch>
            <a:fillRect/>
          </a:stretch>
        </p:blipFill>
        <p:spPr>
          <a:xfrm>
            <a:off x="3993622" y="101343"/>
            <a:ext cx="4204755" cy="6655314"/>
          </a:xfrm>
          <a:prstGeom prst="rect">
            <a:avLst/>
          </a:prstGeom>
        </p:spPr>
      </p:pic>
      <p:sp>
        <p:nvSpPr>
          <p:cNvPr id="5" name="Rectangle 4">
            <a:extLst>
              <a:ext uri="{FF2B5EF4-FFF2-40B4-BE49-F238E27FC236}">
                <a16:creationId xmlns:a16="http://schemas.microsoft.com/office/drawing/2014/main" id="{65B90B03-4E9F-456B-BF89-4B9A1580C88B}"/>
              </a:ext>
            </a:extLst>
          </p:cNvPr>
          <p:cNvSpPr/>
          <p:nvPr/>
        </p:nvSpPr>
        <p:spPr>
          <a:xfrm>
            <a:off x="5505450" y="19052"/>
            <a:ext cx="590550" cy="68052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E46E02-3611-4AE8-A4DA-AD8586178E92}"/>
              </a:ext>
            </a:extLst>
          </p:cNvPr>
          <p:cNvSpPr txBox="1"/>
          <p:nvPr/>
        </p:nvSpPr>
        <p:spPr>
          <a:xfrm>
            <a:off x="6095999" y="5606832"/>
            <a:ext cx="2890571" cy="646331"/>
          </a:xfrm>
          <a:prstGeom prst="rect">
            <a:avLst/>
          </a:prstGeom>
          <a:noFill/>
        </p:spPr>
        <p:txBody>
          <a:bodyPr wrap="square" rtlCol="0">
            <a:spAutoFit/>
          </a:bodyPr>
          <a:lstStyle/>
          <a:p>
            <a:pPr algn="r"/>
            <a:r>
              <a:rPr lang="en-US" b="1" dirty="0">
                <a:solidFill>
                  <a:srgbClr val="FF0000"/>
                </a:solidFill>
              </a:rPr>
              <a:t>Unstable regression coefficient values for  ‘Por’</a:t>
            </a:r>
          </a:p>
        </p:txBody>
      </p:sp>
      <p:sp>
        <p:nvSpPr>
          <p:cNvPr id="7" name="TextBox 6">
            <a:extLst>
              <a:ext uri="{FF2B5EF4-FFF2-40B4-BE49-F238E27FC236}">
                <a16:creationId xmlns:a16="http://schemas.microsoft.com/office/drawing/2014/main" id="{0FF5FCA9-F222-4950-8812-D24BEA301929}"/>
              </a:ext>
            </a:extLst>
          </p:cNvPr>
          <p:cNvSpPr txBox="1"/>
          <p:nvPr/>
        </p:nvSpPr>
        <p:spPr>
          <a:xfrm>
            <a:off x="4583304" y="1084871"/>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146A1072-8BCC-448C-AA46-1E8BF955D2C9}"/>
              </a:ext>
            </a:extLst>
          </p:cNvPr>
          <p:cNvSpPr txBox="1"/>
          <p:nvPr/>
        </p:nvSpPr>
        <p:spPr>
          <a:xfrm>
            <a:off x="4692842" y="5103338"/>
            <a:ext cx="2737463" cy="323165"/>
          </a:xfrm>
          <a:prstGeom prst="rect">
            <a:avLst/>
          </a:prstGeom>
          <a:noFill/>
        </p:spPr>
        <p:txBody>
          <a:bodyPr wrap="square" rtlCol="0">
            <a:spAutoFit/>
          </a:bodyPr>
          <a:lstStyle/>
          <a:p>
            <a:pPr algn="ctr"/>
            <a:r>
              <a:rPr lang="en-US" sz="15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0404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38DEAB-041E-477B-BFDE-21A380805F76}"/>
              </a:ext>
            </a:extLst>
          </p:cNvPr>
          <p:cNvSpPr/>
          <p:nvPr/>
        </p:nvSpPr>
        <p:spPr>
          <a:xfrm>
            <a:off x="1602942" y="2842156"/>
            <a:ext cx="688875" cy="1135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527F36-123D-490C-B5D3-B9029AA40D2E}"/>
              </a:ext>
            </a:extLst>
          </p:cNvPr>
          <p:cNvSpPr/>
          <p:nvPr/>
        </p:nvSpPr>
        <p:spPr>
          <a:xfrm>
            <a:off x="7724040" y="2827867"/>
            <a:ext cx="688875" cy="1149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3F5E8858-30F0-4D09-A665-FD7CB6665158}"/>
              </a:ext>
            </a:extLst>
          </p:cNvPr>
          <p:cNvSpPr/>
          <p:nvPr/>
        </p:nvSpPr>
        <p:spPr>
          <a:xfrm>
            <a:off x="1906159" y="2390690"/>
            <a:ext cx="6150889" cy="885226"/>
          </a:xfrm>
          <a:prstGeom prst="arc">
            <a:avLst>
              <a:gd name="adj1" fmla="val 10789244"/>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0B26CE-FC27-42FB-A46F-FC7640D0E92D}"/>
              </a:ext>
            </a:extLst>
          </p:cNvPr>
          <p:cNvSpPr/>
          <p:nvPr/>
        </p:nvSpPr>
        <p:spPr>
          <a:xfrm flipV="1">
            <a:off x="68992" y="5233391"/>
            <a:ext cx="5618592" cy="323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686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EAA71-6DD1-4E13-97AD-4453D66553AD}"/>
              </a:ext>
            </a:extLst>
          </p:cNvPr>
          <p:cNvPicPr>
            <a:picLocks noChangeAspect="1"/>
          </p:cNvPicPr>
          <p:nvPr/>
        </p:nvPicPr>
        <p:blipFill>
          <a:blip r:embed="rId2"/>
          <a:stretch>
            <a:fillRect/>
          </a:stretch>
        </p:blipFill>
        <p:spPr>
          <a:xfrm>
            <a:off x="6173359" y="1181372"/>
            <a:ext cx="6007845" cy="4154798"/>
          </a:xfrm>
          <a:prstGeom prst="rect">
            <a:avLst/>
          </a:prstGeom>
        </p:spPr>
      </p:pic>
      <p:pic>
        <p:nvPicPr>
          <p:cNvPr id="2" name="Picture 1">
            <a:extLst>
              <a:ext uri="{FF2B5EF4-FFF2-40B4-BE49-F238E27FC236}">
                <a16:creationId xmlns:a16="http://schemas.microsoft.com/office/drawing/2014/main" id="{6BD96818-E575-49CA-8DAD-5CD7A9FF44F8}"/>
              </a:ext>
            </a:extLst>
          </p:cNvPr>
          <p:cNvPicPr>
            <a:picLocks noChangeAspect="1"/>
          </p:cNvPicPr>
          <p:nvPr/>
        </p:nvPicPr>
        <p:blipFill>
          <a:blip r:embed="rId3"/>
          <a:stretch>
            <a:fillRect/>
          </a:stretch>
        </p:blipFill>
        <p:spPr>
          <a:xfrm>
            <a:off x="76311" y="1207462"/>
            <a:ext cx="5998016" cy="4353234"/>
          </a:xfrm>
          <a:prstGeom prst="rect">
            <a:avLst/>
          </a:prstGeom>
        </p:spPr>
      </p:pic>
      <p:sp>
        <p:nvSpPr>
          <p:cNvPr id="9" name="TextBox 8">
            <a:extLst>
              <a:ext uri="{FF2B5EF4-FFF2-40B4-BE49-F238E27FC236}">
                <a16:creationId xmlns:a16="http://schemas.microsoft.com/office/drawing/2014/main" id="{B3B97038-63E4-48D4-8E84-C38E51137A38}"/>
              </a:ext>
            </a:extLst>
          </p:cNvPr>
          <p:cNvSpPr txBox="1"/>
          <p:nvPr/>
        </p:nvSpPr>
        <p:spPr>
          <a:xfrm>
            <a:off x="922346" y="0"/>
            <a:ext cx="3228681" cy="707886"/>
          </a:xfrm>
          <a:prstGeom prst="rect">
            <a:avLst/>
          </a:prstGeom>
          <a:noFill/>
        </p:spPr>
        <p:txBody>
          <a:bodyPr wrap="square" rtlCol="0">
            <a:spAutoFit/>
          </a:bodyPr>
          <a:lstStyle/>
          <a:p>
            <a:pPr algn="ctr"/>
            <a:r>
              <a:rPr lang="en-US" sz="4000" b="1" dirty="0"/>
              <a:t>Original</a:t>
            </a:r>
          </a:p>
        </p:txBody>
      </p:sp>
      <p:sp>
        <p:nvSpPr>
          <p:cNvPr id="10" name="TextBox 9">
            <a:extLst>
              <a:ext uri="{FF2B5EF4-FFF2-40B4-BE49-F238E27FC236}">
                <a16:creationId xmlns:a16="http://schemas.microsoft.com/office/drawing/2014/main" id="{0926D552-F7A4-455D-806D-962D28D68F17}"/>
              </a:ext>
            </a:extLst>
          </p:cNvPr>
          <p:cNvSpPr txBox="1"/>
          <p:nvPr/>
        </p:nvSpPr>
        <p:spPr>
          <a:xfrm>
            <a:off x="6642617" y="10692"/>
            <a:ext cx="4123857" cy="707886"/>
          </a:xfrm>
          <a:prstGeom prst="rect">
            <a:avLst/>
          </a:prstGeom>
          <a:noFill/>
        </p:spPr>
        <p:txBody>
          <a:bodyPr wrap="square" rtlCol="0">
            <a:spAutoFit/>
          </a:bodyPr>
          <a:lstStyle/>
          <a:p>
            <a:pPr algn="ctr"/>
            <a:r>
              <a:rPr lang="en-US" sz="4000" b="1" dirty="0"/>
              <a:t>Mean-centered</a:t>
            </a:r>
          </a:p>
        </p:txBody>
      </p:sp>
      <p:cxnSp>
        <p:nvCxnSpPr>
          <p:cNvPr id="11" name="Straight Arrow Connector 10">
            <a:extLst>
              <a:ext uri="{FF2B5EF4-FFF2-40B4-BE49-F238E27FC236}">
                <a16:creationId xmlns:a16="http://schemas.microsoft.com/office/drawing/2014/main" id="{9A22675B-DAD4-4461-A8D8-CEA418485964}"/>
              </a:ext>
            </a:extLst>
          </p:cNvPr>
          <p:cNvCxnSpPr>
            <a:cxnSpLocks/>
          </p:cNvCxnSpPr>
          <p:nvPr/>
        </p:nvCxnSpPr>
        <p:spPr>
          <a:xfrm>
            <a:off x="68992" y="923383"/>
            <a:ext cx="1212300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0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EED4F6-3718-4F04-A5DC-2DDC165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45" y="1203481"/>
            <a:ext cx="10515621" cy="4572009"/>
          </a:xfrm>
          <a:prstGeom prst="rect">
            <a:avLst/>
          </a:prstGeom>
        </p:spPr>
      </p:pic>
      <p:sp>
        <p:nvSpPr>
          <p:cNvPr id="6" name="Rectangle 5">
            <a:extLst>
              <a:ext uri="{FF2B5EF4-FFF2-40B4-BE49-F238E27FC236}">
                <a16:creationId xmlns:a16="http://schemas.microsoft.com/office/drawing/2014/main" id="{A5089F36-0D7B-48D1-A609-86C4A4E7E5C7}"/>
              </a:ext>
            </a:extLst>
          </p:cNvPr>
          <p:cNvSpPr/>
          <p:nvPr/>
        </p:nvSpPr>
        <p:spPr>
          <a:xfrm>
            <a:off x="9431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99DE5-2C7D-45EF-9CE4-BE132ABDD30E}"/>
              </a:ext>
            </a:extLst>
          </p:cNvPr>
          <p:cNvSpPr/>
          <p:nvPr/>
        </p:nvSpPr>
        <p:spPr>
          <a:xfrm>
            <a:off x="6467605" y="1935413"/>
            <a:ext cx="2443865" cy="24356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9C88A6F-B4F1-4EAD-A8AE-1ADFAD64F3D8}"/>
              </a:ext>
            </a:extLst>
          </p:cNvPr>
          <p:cNvSpPr/>
          <p:nvPr/>
        </p:nvSpPr>
        <p:spPr>
          <a:xfrm rot="16200000" flipV="1">
            <a:off x="978132" y="1917596"/>
            <a:ext cx="3315951"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8ED25BE-FEB3-4782-9189-8A406102B862}"/>
              </a:ext>
            </a:extLst>
          </p:cNvPr>
          <p:cNvSpPr/>
          <p:nvPr/>
        </p:nvSpPr>
        <p:spPr>
          <a:xfrm rot="16200000" flipV="1">
            <a:off x="6494028" y="1908989"/>
            <a:ext cx="3333162" cy="3386009"/>
          </a:xfrm>
          <a:custGeom>
            <a:avLst/>
            <a:gdLst>
              <a:gd name="connsiteX0" fmla="*/ 3266946 w 3266946"/>
              <a:gd name="connsiteY0" fmla="*/ 710511 h 3266945"/>
              <a:gd name="connsiteX1" fmla="*/ 3266946 w 3266946"/>
              <a:gd name="connsiteY1" fmla="*/ 1 h 3266945"/>
              <a:gd name="connsiteX2" fmla="*/ 710511 w 3266946"/>
              <a:gd name="connsiteY2" fmla="*/ 1 h 3266945"/>
              <a:gd name="connsiteX3" fmla="*/ 710511 w 3266946"/>
              <a:gd name="connsiteY3" fmla="*/ 0 h 3266945"/>
              <a:gd name="connsiteX4" fmla="*/ 0 w 3266946"/>
              <a:gd name="connsiteY4" fmla="*/ 0 h 3266945"/>
              <a:gd name="connsiteX5" fmla="*/ 1 w 3266946"/>
              <a:gd name="connsiteY5" fmla="*/ 3266945 h 3266945"/>
              <a:gd name="connsiteX6" fmla="*/ 710511 w 3266946"/>
              <a:gd name="connsiteY6" fmla="*/ 3266945 h 3266945"/>
              <a:gd name="connsiteX7" fmla="*/ 710511 w 3266946"/>
              <a:gd name="connsiteY7" fmla="*/ 710511 h 32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946" h="3266945">
                <a:moveTo>
                  <a:pt x="3266946" y="710511"/>
                </a:moveTo>
                <a:lnTo>
                  <a:pt x="3266946" y="1"/>
                </a:lnTo>
                <a:lnTo>
                  <a:pt x="710511" y="1"/>
                </a:lnTo>
                <a:lnTo>
                  <a:pt x="710511" y="0"/>
                </a:lnTo>
                <a:lnTo>
                  <a:pt x="0" y="0"/>
                </a:lnTo>
                <a:lnTo>
                  <a:pt x="1" y="3266945"/>
                </a:lnTo>
                <a:lnTo>
                  <a:pt x="710511" y="3266945"/>
                </a:lnTo>
                <a:lnTo>
                  <a:pt x="710511" y="710511"/>
                </a:lnTo>
                <a:close/>
              </a:path>
            </a:pathLst>
          </a:custGeom>
          <a:solidFill>
            <a:schemeClr val="accent6">
              <a:alpha val="23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2" name="Straight Connector 31">
            <a:extLst>
              <a:ext uri="{FF2B5EF4-FFF2-40B4-BE49-F238E27FC236}">
                <a16:creationId xmlns:a16="http://schemas.microsoft.com/office/drawing/2014/main" id="{E4A8406E-DC16-4C44-8A97-22C844CB8C05}"/>
              </a:ext>
            </a:extLst>
          </p:cNvPr>
          <p:cNvCxnSpPr>
            <a:cxnSpLocks/>
          </p:cNvCxnSpPr>
          <p:nvPr/>
        </p:nvCxnSpPr>
        <p:spPr>
          <a:xfrm flipH="1">
            <a:off x="8910644" y="969993"/>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B06073-A06F-4D7D-BFB8-77F53A2B6DBA}"/>
              </a:ext>
            </a:extLst>
          </p:cNvPr>
          <p:cNvCxnSpPr>
            <a:cxnSpLocks/>
          </p:cNvCxnSpPr>
          <p:nvPr/>
        </p:nvCxnSpPr>
        <p:spPr>
          <a:xfrm flipH="1" flipV="1">
            <a:off x="4919663" y="961390"/>
            <a:ext cx="4010031" cy="860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2E869F-4277-43C2-B45A-D0F24CAAC782}"/>
              </a:ext>
            </a:extLst>
          </p:cNvPr>
          <p:cNvCxnSpPr>
            <a:cxnSpLocks/>
          </p:cNvCxnSpPr>
          <p:nvPr/>
        </p:nvCxnSpPr>
        <p:spPr>
          <a:xfrm flipH="1" flipV="1">
            <a:off x="924050" y="969992"/>
            <a:ext cx="3786067" cy="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090822-24F1-4109-93ED-95FC87A78320}"/>
              </a:ext>
            </a:extLst>
          </p:cNvPr>
          <p:cNvCxnSpPr>
            <a:cxnSpLocks/>
          </p:cNvCxnSpPr>
          <p:nvPr/>
        </p:nvCxnSpPr>
        <p:spPr>
          <a:xfrm flipH="1">
            <a:off x="943102" y="961390"/>
            <a:ext cx="1" cy="9654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DFCA6DF-C502-455F-94B9-380944A6949E}"/>
              </a:ext>
            </a:extLst>
          </p:cNvPr>
          <p:cNvSpPr/>
          <p:nvPr/>
        </p:nvSpPr>
        <p:spPr>
          <a:xfrm>
            <a:off x="4317208" y="769982"/>
            <a:ext cx="1728788" cy="400019"/>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Unaffected</a:t>
            </a:r>
          </a:p>
        </p:txBody>
      </p:sp>
      <p:cxnSp>
        <p:nvCxnSpPr>
          <p:cNvPr id="42" name="Straight Connector 41">
            <a:extLst>
              <a:ext uri="{FF2B5EF4-FFF2-40B4-BE49-F238E27FC236}">
                <a16:creationId xmlns:a16="http://schemas.microsoft.com/office/drawing/2014/main" id="{59604D4B-099A-4E49-B5B4-3528E74D7D05}"/>
              </a:ext>
            </a:extLst>
          </p:cNvPr>
          <p:cNvCxnSpPr>
            <a:cxnSpLocks/>
          </p:cNvCxnSpPr>
          <p:nvPr/>
        </p:nvCxnSpPr>
        <p:spPr>
          <a:xfrm flipH="1" flipV="1">
            <a:off x="5859147" y="5990650"/>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CDC5EE-0F22-4E32-84E6-915FECB7FBBF}"/>
              </a:ext>
            </a:extLst>
          </p:cNvPr>
          <p:cNvCxnSpPr>
            <a:cxnSpLocks/>
          </p:cNvCxnSpPr>
          <p:nvPr/>
        </p:nvCxnSpPr>
        <p:spPr>
          <a:xfrm flipH="1">
            <a:off x="9855357"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722598-3FFB-4C00-A285-3E5FFE702923}"/>
              </a:ext>
            </a:extLst>
          </p:cNvPr>
          <p:cNvCxnSpPr>
            <a:cxnSpLocks/>
          </p:cNvCxnSpPr>
          <p:nvPr/>
        </p:nvCxnSpPr>
        <p:spPr>
          <a:xfrm flipH="1">
            <a:off x="944846" y="5264274"/>
            <a:ext cx="1" cy="7349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A17EE7-9426-4312-A341-04E5A21FC211}"/>
              </a:ext>
            </a:extLst>
          </p:cNvPr>
          <p:cNvCxnSpPr>
            <a:cxnSpLocks/>
          </p:cNvCxnSpPr>
          <p:nvPr/>
        </p:nvCxnSpPr>
        <p:spPr>
          <a:xfrm flipH="1" flipV="1">
            <a:off x="924050" y="5982047"/>
            <a:ext cx="4010031" cy="86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7DD77BD-7ECF-42E7-9197-3E818A903EEC}"/>
              </a:ext>
            </a:extLst>
          </p:cNvPr>
          <p:cNvSpPr/>
          <p:nvPr/>
        </p:nvSpPr>
        <p:spPr>
          <a:xfrm>
            <a:off x="4317208" y="5759980"/>
            <a:ext cx="1728788" cy="400019"/>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Reduced</a:t>
            </a:r>
          </a:p>
        </p:txBody>
      </p:sp>
    </p:spTree>
    <p:extLst>
      <p:ext uri="{BB962C8B-B14F-4D97-AF65-F5344CB8AC3E}">
        <p14:creationId xmlns:p14="http://schemas.microsoft.com/office/powerpoint/2010/main" val="71710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982904-0EE4-4385-9EAF-FA340B18C9E1}"/>
              </a:ext>
            </a:extLst>
          </p:cNvPr>
          <p:cNvPicPr>
            <a:picLocks noChangeAspect="1"/>
          </p:cNvPicPr>
          <p:nvPr/>
        </p:nvPicPr>
        <p:blipFill>
          <a:blip r:embed="rId2"/>
          <a:stretch>
            <a:fillRect/>
          </a:stretch>
        </p:blipFill>
        <p:spPr>
          <a:xfrm>
            <a:off x="2086267" y="1998168"/>
            <a:ext cx="7860319" cy="4378279"/>
          </a:xfrm>
          <a:prstGeom prst="rect">
            <a:avLst/>
          </a:prstGeom>
        </p:spPr>
      </p:pic>
      <p:sp>
        <p:nvSpPr>
          <p:cNvPr id="7" name="TextBox 6">
            <a:extLst>
              <a:ext uri="{FF2B5EF4-FFF2-40B4-BE49-F238E27FC236}">
                <a16:creationId xmlns:a16="http://schemas.microsoft.com/office/drawing/2014/main" id="{329F9F5A-62E8-4D39-B602-16C82985A523}"/>
              </a:ext>
            </a:extLst>
          </p:cNvPr>
          <p:cNvSpPr txBox="1"/>
          <p:nvPr/>
        </p:nvSpPr>
        <p:spPr>
          <a:xfrm>
            <a:off x="1593129" y="789597"/>
            <a:ext cx="3228681" cy="707886"/>
          </a:xfrm>
          <a:prstGeom prst="rect">
            <a:avLst/>
          </a:prstGeom>
          <a:noFill/>
        </p:spPr>
        <p:txBody>
          <a:bodyPr wrap="square" rtlCol="0">
            <a:spAutoFit/>
          </a:bodyPr>
          <a:lstStyle/>
          <a:p>
            <a:pPr algn="ctr"/>
            <a:r>
              <a:rPr lang="en-US" sz="4000" b="1" dirty="0"/>
              <a:t>Original data</a:t>
            </a:r>
          </a:p>
        </p:txBody>
      </p:sp>
      <p:sp>
        <p:nvSpPr>
          <p:cNvPr id="8" name="TextBox 7">
            <a:extLst>
              <a:ext uri="{FF2B5EF4-FFF2-40B4-BE49-F238E27FC236}">
                <a16:creationId xmlns:a16="http://schemas.microsoft.com/office/drawing/2014/main" id="{CB00B9EC-61F8-4F7D-8F3F-3CC544B99386}"/>
              </a:ext>
            </a:extLst>
          </p:cNvPr>
          <p:cNvSpPr txBox="1"/>
          <p:nvPr/>
        </p:nvSpPr>
        <p:spPr>
          <a:xfrm>
            <a:off x="6636968" y="789597"/>
            <a:ext cx="4123857" cy="707886"/>
          </a:xfrm>
          <a:prstGeom prst="rect">
            <a:avLst/>
          </a:prstGeom>
          <a:noFill/>
        </p:spPr>
        <p:txBody>
          <a:bodyPr wrap="square" rtlCol="0">
            <a:spAutoFit/>
          </a:bodyPr>
          <a:lstStyle/>
          <a:p>
            <a:pPr algn="ctr"/>
            <a:r>
              <a:rPr lang="en-US" sz="4000" b="1" dirty="0"/>
              <a:t>Interaction terms</a:t>
            </a:r>
          </a:p>
        </p:txBody>
      </p:sp>
      <p:sp>
        <p:nvSpPr>
          <p:cNvPr id="2" name="TextBox 1">
            <a:extLst>
              <a:ext uri="{FF2B5EF4-FFF2-40B4-BE49-F238E27FC236}">
                <a16:creationId xmlns:a16="http://schemas.microsoft.com/office/drawing/2014/main" id="{CAC14D38-A992-475E-B677-48C9373FB107}"/>
              </a:ext>
            </a:extLst>
          </p:cNvPr>
          <p:cNvSpPr txBox="1"/>
          <p:nvPr/>
        </p:nvSpPr>
        <p:spPr>
          <a:xfrm>
            <a:off x="5349241" y="3833364"/>
            <a:ext cx="1055716" cy="707886"/>
          </a:xfrm>
          <a:prstGeom prst="rect">
            <a:avLst/>
          </a:prstGeom>
          <a:noFill/>
        </p:spPr>
        <p:txBody>
          <a:bodyPr wrap="square" rtlCol="0">
            <a:spAutoFit/>
          </a:bodyPr>
          <a:lstStyle/>
          <a:p>
            <a:pPr algn="ctr"/>
            <a:r>
              <a:rPr lang="en-US" sz="4000" b="1" dirty="0"/>
              <a:t>VS</a:t>
            </a:r>
          </a:p>
        </p:txBody>
      </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1264025" y="1773220"/>
            <a:ext cx="9735671"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4D3B36-73F8-448D-9AD6-47DDE6489321}"/>
              </a:ext>
            </a:extLst>
          </p:cNvPr>
          <p:cNvSpPr txBox="1"/>
          <p:nvPr/>
        </p:nvSpPr>
        <p:spPr>
          <a:xfrm>
            <a:off x="299183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47FFD21E-28EA-45C8-BB1F-88B9361E486C}"/>
              </a:ext>
            </a:extLst>
          </p:cNvPr>
          <p:cNvSpPr txBox="1"/>
          <p:nvPr/>
        </p:nvSpPr>
        <p:spPr>
          <a:xfrm>
            <a:off x="8208997" y="4714921"/>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67027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438EFF8-F6D6-4A83-9BCA-454BBFDE14F7}"/>
                  </a:ext>
                </a:extLst>
              </p:cNvPr>
              <p:cNvSpPr txBox="1"/>
              <p:nvPr/>
            </p:nvSpPr>
            <p:spPr>
              <a:xfrm>
                <a:off x="249629" y="4386769"/>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49" name="TextBox 48">
                <a:extLst>
                  <a:ext uri="{FF2B5EF4-FFF2-40B4-BE49-F238E27FC236}">
                    <a16:creationId xmlns:a16="http://schemas.microsoft.com/office/drawing/2014/main" id="{0438EFF8-F6D6-4A83-9BCA-454BBFDE14F7}"/>
                  </a:ext>
                </a:extLst>
              </p:cNvPr>
              <p:cNvSpPr txBox="1">
                <a:spLocks noRot="1" noChangeAspect="1" noMove="1" noResize="1" noEditPoints="1" noAdjustHandles="1" noChangeArrowheads="1" noChangeShapeType="1" noTextEdit="1"/>
              </p:cNvSpPr>
              <p:nvPr/>
            </p:nvSpPr>
            <p:spPr>
              <a:xfrm>
                <a:off x="249629" y="4386769"/>
                <a:ext cx="2193325" cy="1393010"/>
              </a:xfrm>
              <a:prstGeom prst="rect">
                <a:avLst/>
              </a:prstGeom>
              <a:blipFill>
                <a:blip r:embed="rId2"/>
                <a:stretch>
                  <a:fillRect/>
                </a:stretch>
              </a:blipFill>
            </p:spPr>
            <p:txBody>
              <a:bodyPr/>
              <a:lstStyle/>
              <a:p>
                <a:r>
                  <a:rPr lang="en-US">
                    <a:noFill/>
                  </a:rPr>
                  <a:t> </a:t>
                </a:r>
              </a:p>
            </p:txBody>
          </p:sp>
        </mc:Fallback>
      </mc:AlternateContent>
      <p:grpSp>
        <p:nvGrpSpPr>
          <p:cNvPr id="62" name="Group 61">
            <a:extLst>
              <a:ext uri="{FF2B5EF4-FFF2-40B4-BE49-F238E27FC236}">
                <a16:creationId xmlns:a16="http://schemas.microsoft.com/office/drawing/2014/main" id="{210B8847-8357-4F84-836F-DC30BF0BE41B}"/>
              </a:ext>
            </a:extLst>
          </p:cNvPr>
          <p:cNvGrpSpPr/>
          <p:nvPr/>
        </p:nvGrpSpPr>
        <p:grpSpPr>
          <a:xfrm>
            <a:off x="3152029" y="4488996"/>
            <a:ext cx="880196" cy="707411"/>
            <a:chOff x="3226763" y="4488997"/>
            <a:chExt cx="880196" cy="707411"/>
          </a:xfrm>
        </p:grpSpPr>
        <p:sp>
          <p:nvSpPr>
            <p:cNvPr id="55" name="Arrow: Right 54">
              <a:extLst>
                <a:ext uri="{FF2B5EF4-FFF2-40B4-BE49-F238E27FC236}">
                  <a16:creationId xmlns:a16="http://schemas.microsoft.com/office/drawing/2014/main" id="{9C51811D-07D1-4EA8-AE47-43D021AB8051}"/>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8938CD-61C0-4CCE-A2F0-63824AF450EC}"/>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56" name="TextBox 55">
                  <a:extLst>
                    <a:ext uri="{FF2B5EF4-FFF2-40B4-BE49-F238E27FC236}">
                      <a16:creationId xmlns:a16="http://schemas.microsoft.com/office/drawing/2014/main" id="{7B8938CD-61C0-4CCE-A2F0-63824AF450EC}"/>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1961" b="-19608"/>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42F3259-61EC-4FE9-8FAE-112A0DDD54FD}"/>
              </a:ext>
            </a:extLst>
          </p:cNvPr>
          <p:cNvGrpSpPr/>
          <p:nvPr/>
        </p:nvGrpSpPr>
        <p:grpSpPr>
          <a:xfrm>
            <a:off x="2275154" y="4014623"/>
            <a:ext cx="766301" cy="2363569"/>
            <a:chOff x="2275154" y="3690473"/>
            <a:chExt cx="766301" cy="2363569"/>
          </a:xfrm>
        </p:grpSpPr>
        <p:sp>
          <p:nvSpPr>
            <p:cNvPr id="57" name="Rectangle 56">
              <a:extLst>
                <a:ext uri="{FF2B5EF4-FFF2-40B4-BE49-F238E27FC236}">
                  <a16:creationId xmlns:a16="http://schemas.microsoft.com/office/drawing/2014/main" id="{7C56FBD1-EB4C-4F1A-9852-967D20E4FAAA}"/>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Double Bracket 57">
              <a:extLst>
                <a:ext uri="{FF2B5EF4-FFF2-40B4-BE49-F238E27FC236}">
                  <a16:creationId xmlns:a16="http://schemas.microsoft.com/office/drawing/2014/main" id="{671D786F-A5B9-4311-B409-04D59E24EFB9}"/>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59" name="Picture 58">
              <a:extLst>
                <a:ext uri="{FF2B5EF4-FFF2-40B4-BE49-F238E27FC236}">
                  <a16:creationId xmlns:a16="http://schemas.microsoft.com/office/drawing/2014/main" id="{2052613F-6ECD-4954-A911-9B6D308A16ED}"/>
                </a:ext>
              </a:extLst>
            </p:cNvPr>
            <p:cNvPicPr>
              <a:picLocks noChangeAspect="1"/>
            </p:cNvPicPr>
            <p:nvPr/>
          </p:nvPicPr>
          <p:blipFill>
            <a:blip r:embed="rId4"/>
            <a:stretch>
              <a:fillRect/>
            </a:stretch>
          </p:blipFill>
          <p:spPr>
            <a:xfrm rot="16200000">
              <a:off x="2540434" y="5047328"/>
              <a:ext cx="318528" cy="194656"/>
            </a:xfrm>
            <a:prstGeom prst="rect">
              <a:avLst/>
            </a:prstGeom>
          </p:spPr>
        </p:pic>
      </p:grpSp>
      <p:grpSp>
        <p:nvGrpSpPr>
          <p:cNvPr id="63" name="Group 62">
            <a:extLst>
              <a:ext uri="{FF2B5EF4-FFF2-40B4-BE49-F238E27FC236}">
                <a16:creationId xmlns:a16="http://schemas.microsoft.com/office/drawing/2014/main" id="{C35E947B-436D-4754-B792-95A3B44EF42C}"/>
              </a:ext>
            </a:extLst>
          </p:cNvPr>
          <p:cNvGrpSpPr/>
          <p:nvPr/>
        </p:nvGrpSpPr>
        <p:grpSpPr>
          <a:xfrm>
            <a:off x="4142799" y="4014622"/>
            <a:ext cx="766301" cy="2363569"/>
            <a:chOff x="2275154" y="3690473"/>
            <a:chExt cx="766301" cy="2363569"/>
          </a:xfrm>
        </p:grpSpPr>
        <p:sp>
          <p:nvSpPr>
            <p:cNvPr id="64" name="Rectangle 63">
              <a:extLst>
                <a:ext uri="{FF2B5EF4-FFF2-40B4-BE49-F238E27FC236}">
                  <a16:creationId xmlns:a16="http://schemas.microsoft.com/office/drawing/2014/main" id="{4878D286-C5D5-4D69-9553-35F2FCDA67B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5" name="Double Bracket 64">
              <a:extLst>
                <a:ext uri="{FF2B5EF4-FFF2-40B4-BE49-F238E27FC236}">
                  <a16:creationId xmlns:a16="http://schemas.microsoft.com/office/drawing/2014/main" id="{D3C1AAEE-FF84-4C6E-9AF7-DAAA0D68514E}"/>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0.18</a:t>
              </a:r>
            </a:p>
            <a:p>
              <a:pPr algn="ctr"/>
              <a:r>
                <a:rPr lang="en-US" dirty="0"/>
                <a:t>0.30</a:t>
              </a:r>
            </a:p>
            <a:p>
              <a:pPr algn="ctr"/>
              <a:r>
                <a:rPr lang="en-US" dirty="0"/>
                <a:t>0.12</a:t>
              </a:r>
            </a:p>
            <a:p>
              <a:pPr algn="ctr"/>
              <a:r>
                <a:rPr lang="en-US" dirty="0"/>
                <a:t>0.09</a:t>
              </a:r>
            </a:p>
            <a:p>
              <a:pPr algn="ctr"/>
              <a:endParaRPr lang="en-US" dirty="0"/>
            </a:p>
            <a:p>
              <a:pPr algn="ctr"/>
              <a:endParaRPr lang="en-US" dirty="0"/>
            </a:p>
            <a:p>
              <a:pPr algn="ctr"/>
              <a:r>
                <a:rPr lang="en-US" dirty="0"/>
                <a:t>-0.32</a:t>
              </a:r>
            </a:p>
            <a:p>
              <a:pPr algn="ctr"/>
              <a:r>
                <a:rPr lang="en-US" dirty="0"/>
                <a:t>-0.46</a:t>
              </a:r>
            </a:p>
          </p:txBody>
        </p:sp>
        <p:pic>
          <p:nvPicPr>
            <p:cNvPr id="66" name="Picture 65">
              <a:extLst>
                <a:ext uri="{FF2B5EF4-FFF2-40B4-BE49-F238E27FC236}">
                  <a16:creationId xmlns:a16="http://schemas.microsoft.com/office/drawing/2014/main" id="{1F81DB62-F5A4-49D5-8B9C-00F8C124F005}"/>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0E5044D-E5B2-46F4-8078-B73B05893532}"/>
                  </a:ext>
                </a:extLst>
              </p:cNvPr>
              <p:cNvSpPr txBox="1"/>
              <p:nvPr/>
            </p:nvSpPr>
            <p:spPr>
              <a:xfrm>
                <a:off x="2082450" y="350458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67" name="TextBox 66">
                <a:extLst>
                  <a:ext uri="{FF2B5EF4-FFF2-40B4-BE49-F238E27FC236}">
                    <a16:creationId xmlns:a16="http://schemas.microsoft.com/office/drawing/2014/main" id="{F0E5044D-E5B2-46F4-8078-B73B05893532}"/>
                  </a:ext>
                </a:extLst>
              </p:cNvPr>
              <p:cNvSpPr txBox="1">
                <a:spLocks noRot="1" noChangeAspect="1" noMove="1" noResize="1" noEditPoints="1" noAdjustHandles="1" noChangeArrowheads="1" noChangeShapeType="1" noTextEdit="1"/>
              </p:cNvSpPr>
              <p:nvPr/>
            </p:nvSpPr>
            <p:spPr>
              <a:xfrm>
                <a:off x="2082450" y="350458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C35CCC5-1B71-4A60-B902-9F23C6B01440}"/>
                  </a:ext>
                </a:extLst>
              </p:cNvPr>
              <p:cNvSpPr txBox="1"/>
              <p:nvPr/>
            </p:nvSpPr>
            <p:spPr>
              <a:xfrm>
                <a:off x="3950095" y="3501118"/>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68" name="TextBox 67">
                <a:extLst>
                  <a:ext uri="{FF2B5EF4-FFF2-40B4-BE49-F238E27FC236}">
                    <a16:creationId xmlns:a16="http://schemas.microsoft.com/office/drawing/2014/main" id="{0C35CCC5-1B71-4A60-B902-9F23C6B01440}"/>
                  </a:ext>
                </a:extLst>
              </p:cNvPr>
              <p:cNvSpPr txBox="1">
                <a:spLocks noRot="1" noChangeAspect="1" noMove="1" noResize="1" noEditPoints="1" noAdjustHandles="1" noChangeArrowheads="1" noChangeShapeType="1" noTextEdit="1"/>
              </p:cNvSpPr>
              <p:nvPr/>
            </p:nvSpPr>
            <p:spPr>
              <a:xfrm>
                <a:off x="3950095" y="3501118"/>
                <a:ext cx="1039839" cy="369332"/>
              </a:xfrm>
              <a:prstGeom prst="rect">
                <a:avLst/>
              </a:prstGeom>
              <a:blipFill>
                <a:blip r:embed="rId6"/>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AE8AD59-43D6-4FE3-A67D-620B1022C610}"/>
              </a:ext>
            </a:extLst>
          </p:cNvPr>
          <p:cNvGrpSpPr/>
          <p:nvPr/>
        </p:nvGrpSpPr>
        <p:grpSpPr>
          <a:xfrm>
            <a:off x="5033894" y="4478259"/>
            <a:ext cx="880196" cy="707411"/>
            <a:chOff x="3226763" y="4488997"/>
            <a:chExt cx="880196" cy="707411"/>
          </a:xfrm>
        </p:grpSpPr>
        <p:sp>
          <p:nvSpPr>
            <p:cNvPr id="70" name="Arrow: Right 69">
              <a:extLst>
                <a:ext uri="{FF2B5EF4-FFF2-40B4-BE49-F238E27FC236}">
                  <a16:creationId xmlns:a16="http://schemas.microsoft.com/office/drawing/2014/main" id="{EDF6678C-6A69-4A4B-AEA2-214EBAAE8C7B}"/>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072AD5-3BE1-4523-917A-40F4B4C2D227}"/>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1" name="TextBox 70">
                  <a:extLst>
                    <a:ext uri="{FF2B5EF4-FFF2-40B4-BE49-F238E27FC236}">
                      <a16:creationId xmlns:a16="http://schemas.microsoft.com/office/drawing/2014/main" id="{B2072AD5-3BE1-4523-917A-40F4B4C2D227}"/>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22E344E6-73EB-438D-8DD3-679AD43312EB}"/>
              </a:ext>
            </a:extLst>
          </p:cNvPr>
          <p:cNvGrpSpPr/>
          <p:nvPr/>
        </p:nvGrpSpPr>
        <p:grpSpPr>
          <a:xfrm>
            <a:off x="6024664" y="4003885"/>
            <a:ext cx="766301" cy="2363569"/>
            <a:chOff x="2275154" y="3690473"/>
            <a:chExt cx="766301" cy="2363569"/>
          </a:xfrm>
        </p:grpSpPr>
        <p:sp>
          <p:nvSpPr>
            <p:cNvPr id="73" name="Rectangle 72">
              <a:extLst>
                <a:ext uri="{FF2B5EF4-FFF2-40B4-BE49-F238E27FC236}">
                  <a16:creationId xmlns:a16="http://schemas.microsoft.com/office/drawing/2014/main" id="{36FA4445-2292-4BBB-B8D1-EB4DC91B1503}"/>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Double Bracket 73">
              <a:extLst>
                <a:ext uri="{FF2B5EF4-FFF2-40B4-BE49-F238E27FC236}">
                  <a16:creationId xmlns:a16="http://schemas.microsoft.com/office/drawing/2014/main" id="{B43A4DAE-3AEC-4323-AE54-C70CC6A31F21}"/>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0.08</a:t>
              </a:r>
            </a:p>
            <a:p>
              <a:pPr algn="ctr"/>
              <a:r>
                <a:rPr lang="en-US" dirty="0"/>
                <a:t>0.12</a:t>
              </a:r>
            </a:p>
            <a:p>
              <a:pPr algn="ctr"/>
              <a:r>
                <a:rPr lang="en-US" dirty="0"/>
                <a:t>0.04</a:t>
              </a:r>
            </a:p>
            <a:p>
              <a:pPr algn="ctr"/>
              <a:r>
                <a:rPr lang="en-US" dirty="0"/>
                <a:t>0.02</a:t>
              </a:r>
            </a:p>
            <a:p>
              <a:pPr algn="ctr"/>
              <a:endParaRPr lang="en-US" dirty="0"/>
            </a:p>
            <a:p>
              <a:pPr algn="ctr"/>
              <a:endParaRPr lang="en-US" dirty="0"/>
            </a:p>
            <a:p>
              <a:pPr algn="ctr"/>
              <a:r>
                <a:rPr lang="en-US" dirty="0"/>
                <a:t>-0.12</a:t>
              </a:r>
            </a:p>
            <a:p>
              <a:pPr algn="ctr"/>
              <a:r>
                <a:rPr lang="en-US" dirty="0"/>
                <a:t>-0.13</a:t>
              </a:r>
            </a:p>
          </p:txBody>
        </p:sp>
        <p:pic>
          <p:nvPicPr>
            <p:cNvPr id="75" name="Picture 74">
              <a:extLst>
                <a:ext uri="{FF2B5EF4-FFF2-40B4-BE49-F238E27FC236}">
                  <a16:creationId xmlns:a16="http://schemas.microsoft.com/office/drawing/2014/main" id="{B51283AE-632B-4181-BA5D-24410154D36D}"/>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98A5006-5ED5-4F7C-9CC0-04584D8C2D8C}"/>
                  </a:ext>
                </a:extLst>
              </p:cNvPr>
              <p:cNvSpPr txBox="1"/>
              <p:nvPr/>
            </p:nvSpPr>
            <p:spPr>
              <a:xfrm>
                <a:off x="5831960"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76" name="TextBox 75">
                <a:extLst>
                  <a:ext uri="{FF2B5EF4-FFF2-40B4-BE49-F238E27FC236}">
                    <a16:creationId xmlns:a16="http://schemas.microsoft.com/office/drawing/2014/main" id="{198A5006-5ED5-4F7C-9CC0-04584D8C2D8C}"/>
                  </a:ext>
                </a:extLst>
              </p:cNvPr>
              <p:cNvSpPr txBox="1">
                <a:spLocks noRot="1" noChangeAspect="1" noMove="1" noResize="1" noEditPoints="1" noAdjustHandles="1" noChangeArrowheads="1" noChangeShapeType="1" noTextEdit="1"/>
              </p:cNvSpPr>
              <p:nvPr/>
            </p:nvSpPr>
            <p:spPr>
              <a:xfrm>
                <a:off x="5831960" y="3490381"/>
                <a:ext cx="1039839" cy="369332"/>
              </a:xfrm>
              <a:prstGeom prst="rect">
                <a:avLst/>
              </a:prstGeom>
              <a:blipFill>
                <a:blip r:embed="rId7"/>
                <a:stretch>
                  <a:fillRect/>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4225A2D-473D-4FCF-9A41-6ED9A0288536}"/>
              </a:ext>
            </a:extLst>
          </p:cNvPr>
          <p:cNvGrpSpPr/>
          <p:nvPr/>
        </p:nvGrpSpPr>
        <p:grpSpPr>
          <a:xfrm>
            <a:off x="6900808" y="4478259"/>
            <a:ext cx="880196" cy="707411"/>
            <a:chOff x="3226763" y="4488997"/>
            <a:chExt cx="880196" cy="707411"/>
          </a:xfrm>
        </p:grpSpPr>
        <p:sp>
          <p:nvSpPr>
            <p:cNvPr id="78" name="Arrow: Right 77">
              <a:extLst>
                <a:ext uri="{FF2B5EF4-FFF2-40B4-BE49-F238E27FC236}">
                  <a16:creationId xmlns:a16="http://schemas.microsoft.com/office/drawing/2014/main" id="{2C6D3976-1943-447F-882E-FA91534985CF}"/>
                </a:ext>
              </a:extLst>
            </p:cNvPr>
            <p:cNvSpPr/>
            <p:nvPr/>
          </p:nvSpPr>
          <p:spPr>
            <a:xfrm>
              <a:off x="3425031" y="490416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3F07AB8-99A3-40F5-A6A1-652D387F51DE}"/>
                    </a:ext>
                  </a:extLst>
                </p:cNvPr>
                <p:cNvSpPr txBox="1"/>
                <p:nvPr/>
              </p:nvSpPr>
              <p:spPr>
                <a:xfrm>
                  <a:off x="3226763" y="448899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79" name="TextBox 78">
                  <a:extLst>
                    <a:ext uri="{FF2B5EF4-FFF2-40B4-BE49-F238E27FC236}">
                      <a16:creationId xmlns:a16="http://schemas.microsoft.com/office/drawing/2014/main" id="{73F07AB8-99A3-40F5-A6A1-652D387F51DE}"/>
                    </a:ext>
                  </a:extLst>
                </p:cNvPr>
                <p:cNvSpPr txBox="1">
                  <a:spLocks noRot="1" noChangeAspect="1" noMove="1" noResize="1" noEditPoints="1" noAdjustHandles="1" noChangeArrowheads="1" noChangeShapeType="1" noTextEdit="1"/>
                </p:cNvSpPr>
                <p:nvPr/>
              </p:nvSpPr>
              <p:spPr>
                <a:xfrm>
                  <a:off x="3226763" y="4488997"/>
                  <a:ext cx="880196" cy="307777"/>
                </a:xfrm>
                <a:prstGeom prst="rect">
                  <a:avLst/>
                </a:prstGeom>
                <a:blipFill>
                  <a:blip r:embed="rId3"/>
                  <a:stretch>
                    <a:fillRect l="-2083" t="-4000" b="-20000"/>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08E6CFB3-A655-40F4-B763-59DB3B11A5F5}"/>
              </a:ext>
            </a:extLst>
          </p:cNvPr>
          <p:cNvGrpSpPr/>
          <p:nvPr/>
        </p:nvGrpSpPr>
        <p:grpSpPr>
          <a:xfrm>
            <a:off x="7891578" y="4003885"/>
            <a:ext cx="766301" cy="2363569"/>
            <a:chOff x="2275154" y="3690473"/>
            <a:chExt cx="766301" cy="2363569"/>
          </a:xfrm>
        </p:grpSpPr>
        <p:sp>
          <p:nvSpPr>
            <p:cNvPr id="81" name="Rectangle 80">
              <a:extLst>
                <a:ext uri="{FF2B5EF4-FFF2-40B4-BE49-F238E27FC236}">
                  <a16:creationId xmlns:a16="http://schemas.microsoft.com/office/drawing/2014/main" id="{2D259DE9-6E24-4394-8033-A18B626DC7A2}"/>
                </a:ext>
              </a:extLst>
            </p:cNvPr>
            <p:cNvSpPr/>
            <p:nvPr/>
          </p:nvSpPr>
          <p:spPr>
            <a:xfrm>
              <a:off x="2282183" y="5444629"/>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2" name="Double Bracket 81">
              <a:extLst>
                <a:ext uri="{FF2B5EF4-FFF2-40B4-BE49-F238E27FC236}">
                  <a16:creationId xmlns:a16="http://schemas.microsoft.com/office/drawing/2014/main" id="{9615234F-DF9B-4F94-A81F-7D1377EC97F0}"/>
                </a:ext>
              </a:extLst>
            </p:cNvPr>
            <p:cNvSpPr/>
            <p:nvPr/>
          </p:nvSpPr>
          <p:spPr>
            <a:xfrm>
              <a:off x="2275154" y="369047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0.01</a:t>
              </a:r>
            </a:p>
            <a:p>
              <a:pPr algn="ctr"/>
              <a:r>
                <a:rPr lang="en-US" dirty="0"/>
                <a:t>0.02</a:t>
              </a:r>
            </a:p>
            <a:p>
              <a:pPr algn="ctr"/>
              <a:r>
                <a:rPr lang="en-US" dirty="0"/>
                <a:t>0.01</a:t>
              </a:r>
            </a:p>
            <a:p>
              <a:pPr algn="ctr"/>
              <a:r>
                <a:rPr lang="en-US" dirty="0"/>
                <a:t>0.00</a:t>
              </a:r>
            </a:p>
            <a:p>
              <a:pPr algn="ctr"/>
              <a:endParaRPr lang="en-US" dirty="0"/>
            </a:p>
            <a:p>
              <a:pPr algn="ctr"/>
              <a:endParaRPr lang="en-US" dirty="0"/>
            </a:p>
            <a:p>
              <a:pPr algn="ctr"/>
              <a:r>
                <a:rPr lang="en-US" dirty="0"/>
                <a:t>-0.01</a:t>
              </a:r>
            </a:p>
            <a:p>
              <a:pPr algn="ctr"/>
              <a:r>
                <a:rPr lang="en-US" dirty="0"/>
                <a:t>-0.02</a:t>
              </a:r>
            </a:p>
          </p:txBody>
        </p:sp>
        <p:pic>
          <p:nvPicPr>
            <p:cNvPr id="83" name="Picture 82">
              <a:extLst>
                <a:ext uri="{FF2B5EF4-FFF2-40B4-BE49-F238E27FC236}">
                  <a16:creationId xmlns:a16="http://schemas.microsoft.com/office/drawing/2014/main" id="{EB38C477-2466-47C8-A7F5-CE8D40B4B651}"/>
                </a:ext>
              </a:extLst>
            </p:cNvPr>
            <p:cNvPicPr>
              <a:picLocks noChangeAspect="1"/>
            </p:cNvPicPr>
            <p:nvPr/>
          </p:nvPicPr>
          <p:blipFill>
            <a:blip r:embed="rId4"/>
            <a:stretch>
              <a:fillRect/>
            </a:stretch>
          </p:blipFill>
          <p:spPr>
            <a:xfrm rot="16200000">
              <a:off x="2540434" y="5047328"/>
              <a:ext cx="318528" cy="194656"/>
            </a:xfrm>
            <a:prstGeom prst="rect">
              <a:avLst/>
            </a:prstGeom>
          </p:spPr>
        </p:pic>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703C4AE-E735-446B-9E50-5330B5247474}"/>
                  </a:ext>
                </a:extLst>
              </p:cNvPr>
              <p:cNvSpPr txBox="1"/>
              <p:nvPr/>
            </p:nvSpPr>
            <p:spPr>
              <a:xfrm>
                <a:off x="7698874" y="3490381"/>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84" name="TextBox 83">
                <a:extLst>
                  <a:ext uri="{FF2B5EF4-FFF2-40B4-BE49-F238E27FC236}">
                    <a16:creationId xmlns:a16="http://schemas.microsoft.com/office/drawing/2014/main" id="{C703C4AE-E735-446B-9E50-5330B5247474}"/>
                  </a:ext>
                </a:extLst>
              </p:cNvPr>
              <p:cNvSpPr txBox="1">
                <a:spLocks noRot="1" noChangeAspect="1" noMove="1" noResize="1" noEditPoints="1" noAdjustHandles="1" noChangeArrowheads="1" noChangeShapeType="1" noTextEdit="1"/>
              </p:cNvSpPr>
              <p:nvPr/>
            </p:nvSpPr>
            <p:spPr>
              <a:xfrm>
                <a:off x="7698874" y="3490381"/>
                <a:ext cx="1039839" cy="369332"/>
              </a:xfrm>
              <a:prstGeom prst="rect">
                <a:avLst/>
              </a:prstGeom>
              <a:blipFill>
                <a:blip r:embed="rId8"/>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EE19E512-6EAF-41C5-A96B-30424EA9D87D}"/>
              </a:ext>
            </a:extLst>
          </p:cNvPr>
          <p:cNvSpPr txBox="1"/>
          <p:nvPr/>
        </p:nvSpPr>
        <p:spPr>
          <a:xfrm>
            <a:off x="8768453" y="4034070"/>
            <a:ext cx="625098" cy="307777"/>
          </a:xfrm>
          <a:prstGeom prst="rect">
            <a:avLst/>
          </a:prstGeom>
          <a:noFill/>
        </p:spPr>
        <p:txBody>
          <a:bodyPr wrap="square" rtlCol="0">
            <a:spAutoFit/>
          </a:bodyPr>
          <a:lstStyle/>
          <a:p>
            <a:r>
              <a:rPr lang="en-US" sz="1400" dirty="0"/>
              <a:t>man</a:t>
            </a:r>
          </a:p>
        </p:txBody>
      </p:sp>
      <p:sp>
        <p:nvSpPr>
          <p:cNvPr id="86" name="TextBox 85">
            <a:extLst>
              <a:ext uri="{FF2B5EF4-FFF2-40B4-BE49-F238E27FC236}">
                <a16:creationId xmlns:a16="http://schemas.microsoft.com/office/drawing/2014/main" id="{FD7B4B8F-1210-476D-8C88-47E510475709}"/>
              </a:ext>
            </a:extLst>
          </p:cNvPr>
          <p:cNvSpPr txBox="1"/>
          <p:nvPr/>
        </p:nvSpPr>
        <p:spPr>
          <a:xfrm>
            <a:off x="8768453" y="4292680"/>
            <a:ext cx="681926" cy="307777"/>
          </a:xfrm>
          <a:prstGeom prst="rect">
            <a:avLst/>
          </a:prstGeom>
          <a:noFill/>
        </p:spPr>
        <p:txBody>
          <a:bodyPr wrap="square" rtlCol="0">
            <a:spAutoFit/>
          </a:bodyPr>
          <a:lstStyle/>
          <a:p>
            <a:r>
              <a:rPr lang="en-US" sz="1400" dirty="0"/>
              <a:t>passes</a:t>
            </a:r>
          </a:p>
        </p:txBody>
      </p:sp>
      <p:sp>
        <p:nvSpPr>
          <p:cNvPr id="87" name="TextBox 86">
            <a:extLst>
              <a:ext uri="{FF2B5EF4-FFF2-40B4-BE49-F238E27FC236}">
                <a16:creationId xmlns:a16="http://schemas.microsoft.com/office/drawing/2014/main" id="{4D3D0BD2-AA65-4B30-93C3-737A6699FB89}"/>
              </a:ext>
            </a:extLst>
          </p:cNvPr>
          <p:cNvSpPr txBox="1"/>
          <p:nvPr/>
        </p:nvSpPr>
        <p:spPr>
          <a:xfrm>
            <a:off x="8768453" y="5978632"/>
            <a:ext cx="878238" cy="307777"/>
          </a:xfrm>
          <a:prstGeom prst="rect">
            <a:avLst/>
          </a:prstGeom>
          <a:noFill/>
        </p:spPr>
        <p:txBody>
          <a:bodyPr wrap="square" rtlCol="0">
            <a:spAutoFit/>
          </a:bodyPr>
          <a:lstStyle/>
          <a:p>
            <a:r>
              <a:rPr lang="en-US" sz="1400" b="1" dirty="0">
                <a:solidFill>
                  <a:schemeClr val="accent2"/>
                </a:solidFill>
              </a:rPr>
              <a:t>who</a:t>
            </a:r>
          </a:p>
        </p:txBody>
      </p:sp>
      <p:sp>
        <p:nvSpPr>
          <p:cNvPr id="88" name="TextBox 87">
            <a:extLst>
              <a:ext uri="{FF2B5EF4-FFF2-40B4-BE49-F238E27FC236}">
                <a16:creationId xmlns:a16="http://schemas.microsoft.com/office/drawing/2014/main" id="{A1C87600-E4D4-4070-8267-1AD690712B28}"/>
              </a:ext>
            </a:extLst>
          </p:cNvPr>
          <p:cNvSpPr txBox="1"/>
          <p:nvPr/>
        </p:nvSpPr>
        <p:spPr>
          <a:xfrm>
            <a:off x="8768453" y="4893426"/>
            <a:ext cx="878238" cy="307777"/>
          </a:xfrm>
          <a:prstGeom prst="rect">
            <a:avLst/>
          </a:prstGeom>
          <a:noFill/>
        </p:spPr>
        <p:txBody>
          <a:bodyPr wrap="square" rtlCol="0">
            <a:spAutoFit/>
          </a:bodyPr>
          <a:lstStyle/>
          <a:p>
            <a:r>
              <a:rPr lang="en-US" sz="1400" dirty="0"/>
              <a:t>should</a:t>
            </a:r>
          </a:p>
        </p:txBody>
      </p:sp>
      <p:pic>
        <p:nvPicPr>
          <p:cNvPr id="89" name="Picture 88">
            <a:extLst>
              <a:ext uri="{FF2B5EF4-FFF2-40B4-BE49-F238E27FC236}">
                <a16:creationId xmlns:a16="http://schemas.microsoft.com/office/drawing/2014/main" id="{DA665609-C82A-41D9-85C8-6528B74768B5}"/>
              </a:ext>
            </a:extLst>
          </p:cNvPr>
          <p:cNvPicPr>
            <a:picLocks noChangeAspect="1"/>
          </p:cNvPicPr>
          <p:nvPr/>
        </p:nvPicPr>
        <p:blipFill>
          <a:blip r:embed="rId4"/>
          <a:stretch>
            <a:fillRect/>
          </a:stretch>
        </p:blipFill>
        <p:spPr>
          <a:xfrm rot="16200000">
            <a:off x="8776563" y="5345196"/>
            <a:ext cx="318528" cy="194656"/>
          </a:xfrm>
          <a:prstGeom prst="rect">
            <a:avLst/>
          </a:prstGeom>
        </p:spPr>
      </p:pic>
      <p:sp>
        <p:nvSpPr>
          <p:cNvPr id="90" name="TextBox 89">
            <a:extLst>
              <a:ext uri="{FF2B5EF4-FFF2-40B4-BE49-F238E27FC236}">
                <a16:creationId xmlns:a16="http://schemas.microsoft.com/office/drawing/2014/main" id="{83430AA0-12A5-4409-B72D-E7A02B2AA2A2}"/>
              </a:ext>
            </a:extLst>
          </p:cNvPr>
          <p:cNvSpPr txBox="1"/>
          <p:nvPr/>
        </p:nvSpPr>
        <p:spPr>
          <a:xfrm>
            <a:off x="8763257" y="4589373"/>
            <a:ext cx="842181" cy="307777"/>
          </a:xfrm>
          <a:prstGeom prst="rect">
            <a:avLst/>
          </a:prstGeom>
          <a:noFill/>
        </p:spPr>
        <p:txBody>
          <a:bodyPr wrap="square" rtlCol="0">
            <a:spAutoFit/>
          </a:bodyPr>
          <a:lstStyle/>
          <a:p>
            <a:r>
              <a:rPr lang="en-US" sz="1400" dirty="0"/>
              <a:t>sentence</a:t>
            </a:r>
          </a:p>
        </p:txBody>
      </p:sp>
      <p:sp>
        <p:nvSpPr>
          <p:cNvPr id="91" name="TextBox 90">
            <a:extLst>
              <a:ext uri="{FF2B5EF4-FFF2-40B4-BE49-F238E27FC236}">
                <a16:creationId xmlns:a16="http://schemas.microsoft.com/office/drawing/2014/main" id="{B59E07B0-91CE-41FD-8F89-3D21EA8ABB5C}"/>
              </a:ext>
            </a:extLst>
          </p:cNvPr>
          <p:cNvSpPr txBox="1"/>
          <p:nvPr/>
        </p:nvSpPr>
        <p:spPr>
          <a:xfrm>
            <a:off x="8768453" y="5689765"/>
            <a:ext cx="878238" cy="307777"/>
          </a:xfrm>
          <a:prstGeom prst="rect">
            <a:avLst/>
          </a:prstGeom>
          <a:noFill/>
        </p:spPr>
        <p:txBody>
          <a:bodyPr wrap="square" rtlCol="0">
            <a:spAutoFit/>
          </a:bodyPr>
          <a:lstStyle/>
          <a:p>
            <a:r>
              <a:rPr lang="en-US" sz="1400" b="1" dirty="0">
                <a:solidFill>
                  <a:schemeClr val="accent2"/>
                </a:solidFill>
              </a:rPr>
              <a:t>the</a:t>
            </a:r>
          </a:p>
        </p:txBody>
      </p:sp>
      <p:sp>
        <p:nvSpPr>
          <p:cNvPr id="92" name="TextBox 91">
            <a:extLst>
              <a:ext uri="{FF2B5EF4-FFF2-40B4-BE49-F238E27FC236}">
                <a16:creationId xmlns:a16="http://schemas.microsoft.com/office/drawing/2014/main" id="{1401F644-D5CE-47EC-A786-8395D53C0AFA}"/>
              </a:ext>
            </a:extLst>
          </p:cNvPr>
          <p:cNvSpPr txBox="1"/>
          <p:nvPr/>
        </p:nvSpPr>
        <p:spPr>
          <a:xfrm>
            <a:off x="2623574" y="52876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3" name="TextBox 92">
            <a:extLst>
              <a:ext uri="{FF2B5EF4-FFF2-40B4-BE49-F238E27FC236}">
                <a16:creationId xmlns:a16="http://schemas.microsoft.com/office/drawing/2014/main" id="{9C2D3925-F2DD-402C-A11F-553C7B76202D}"/>
              </a:ext>
            </a:extLst>
          </p:cNvPr>
          <p:cNvSpPr txBox="1"/>
          <p:nvPr/>
        </p:nvSpPr>
        <p:spPr>
          <a:xfrm>
            <a:off x="6384329" y="525873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68491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9F9F5A-62E8-4D39-B602-16C82985A523}"/>
              </a:ext>
            </a:extLst>
          </p:cNvPr>
          <p:cNvSpPr txBox="1"/>
          <p:nvPr/>
        </p:nvSpPr>
        <p:spPr>
          <a:xfrm>
            <a:off x="-86532" y="795530"/>
            <a:ext cx="3228681" cy="707886"/>
          </a:xfrm>
          <a:prstGeom prst="rect">
            <a:avLst/>
          </a:prstGeom>
          <a:noFill/>
        </p:spPr>
        <p:txBody>
          <a:bodyPr wrap="square" rtlCol="0">
            <a:spAutoFit/>
          </a:bodyPr>
          <a:lstStyle/>
          <a:p>
            <a:pPr algn="ctr"/>
            <a:r>
              <a:rPr lang="en-US" sz="4000" b="1" dirty="0"/>
              <a:t>Original</a:t>
            </a:r>
          </a:p>
        </p:txBody>
      </p:sp>
      <p:grpSp>
        <p:nvGrpSpPr>
          <p:cNvPr id="21" name="Group 20">
            <a:extLst>
              <a:ext uri="{FF2B5EF4-FFF2-40B4-BE49-F238E27FC236}">
                <a16:creationId xmlns:a16="http://schemas.microsoft.com/office/drawing/2014/main" id="{168B91D7-AC5E-4D35-8042-71BDB662BB90}"/>
              </a:ext>
            </a:extLst>
          </p:cNvPr>
          <p:cNvGrpSpPr/>
          <p:nvPr/>
        </p:nvGrpSpPr>
        <p:grpSpPr>
          <a:xfrm>
            <a:off x="8141815" y="795530"/>
            <a:ext cx="3461684" cy="4298583"/>
            <a:chOff x="7900122" y="789597"/>
            <a:chExt cx="3461684" cy="4298583"/>
          </a:xfrm>
        </p:grpSpPr>
        <p:pic>
          <p:nvPicPr>
            <p:cNvPr id="16" name="Picture 15">
              <a:extLst>
                <a:ext uri="{FF2B5EF4-FFF2-40B4-BE49-F238E27FC236}">
                  <a16:creationId xmlns:a16="http://schemas.microsoft.com/office/drawing/2014/main" id="{B9CB6594-1D8D-4080-A795-9B986475BE96}"/>
                </a:ext>
              </a:extLst>
            </p:cNvPr>
            <p:cNvPicPr>
              <a:picLocks noChangeAspect="1"/>
            </p:cNvPicPr>
            <p:nvPr/>
          </p:nvPicPr>
          <p:blipFill>
            <a:blip r:embed="rId2"/>
            <a:stretch>
              <a:fillRect/>
            </a:stretch>
          </p:blipFill>
          <p:spPr>
            <a:xfrm>
              <a:off x="8231209" y="2042642"/>
              <a:ext cx="2799509" cy="3045538"/>
            </a:xfrm>
            <a:prstGeom prst="rect">
              <a:avLst/>
            </a:prstGeom>
          </p:spPr>
        </p:pic>
        <p:sp>
          <p:nvSpPr>
            <p:cNvPr id="8" name="TextBox 7">
              <a:extLst>
                <a:ext uri="{FF2B5EF4-FFF2-40B4-BE49-F238E27FC236}">
                  <a16:creationId xmlns:a16="http://schemas.microsoft.com/office/drawing/2014/main" id="{CB00B9EC-61F8-4F7D-8F3F-3CC544B99386}"/>
                </a:ext>
              </a:extLst>
            </p:cNvPr>
            <p:cNvSpPr txBox="1"/>
            <p:nvPr/>
          </p:nvSpPr>
          <p:spPr>
            <a:xfrm>
              <a:off x="7900122" y="789597"/>
              <a:ext cx="3461684" cy="707886"/>
            </a:xfrm>
            <a:prstGeom prst="rect">
              <a:avLst/>
            </a:prstGeom>
            <a:noFill/>
          </p:spPr>
          <p:txBody>
            <a:bodyPr wrap="square" rtlCol="0">
              <a:spAutoFit/>
            </a:bodyPr>
            <a:lstStyle/>
            <a:p>
              <a:pPr algn="ctr"/>
              <a:r>
                <a:rPr lang="en-US" sz="4000" b="1" dirty="0"/>
                <a:t>Mean-centered</a:t>
              </a:r>
            </a:p>
          </p:txBody>
        </p:sp>
      </p:grpSp>
      <p:cxnSp>
        <p:nvCxnSpPr>
          <p:cNvPr id="4" name="Straight Arrow Connector 3">
            <a:extLst>
              <a:ext uri="{FF2B5EF4-FFF2-40B4-BE49-F238E27FC236}">
                <a16:creationId xmlns:a16="http://schemas.microsoft.com/office/drawing/2014/main" id="{4831DD51-8268-4FAB-9EEF-2AF7A7C97FA1}"/>
              </a:ext>
            </a:extLst>
          </p:cNvPr>
          <p:cNvCxnSpPr>
            <a:cxnSpLocks/>
          </p:cNvCxnSpPr>
          <p:nvPr/>
        </p:nvCxnSpPr>
        <p:spPr>
          <a:xfrm>
            <a:off x="5440" y="1773220"/>
            <a:ext cx="12104917"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9EE8FC-5161-4B27-BD3C-61C79F1ECB90}"/>
              </a:ext>
            </a:extLst>
          </p:cNvPr>
          <p:cNvGrpSpPr/>
          <p:nvPr/>
        </p:nvGrpSpPr>
        <p:grpSpPr>
          <a:xfrm>
            <a:off x="4294274" y="795530"/>
            <a:ext cx="2841446" cy="4262695"/>
            <a:chOff x="4588576" y="789597"/>
            <a:chExt cx="2841446" cy="4262695"/>
          </a:xfrm>
        </p:grpSpPr>
        <p:pic>
          <p:nvPicPr>
            <p:cNvPr id="15" name="Picture 14">
              <a:extLst>
                <a:ext uri="{FF2B5EF4-FFF2-40B4-BE49-F238E27FC236}">
                  <a16:creationId xmlns:a16="http://schemas.microsoft.com/office/drawing/2014/main" id="{10C62885-D4A0-4902-9C59-41E766D2CE25}"/>
                </a:ext>
              </a:extLst>
            </p:cNvPr>
            <p:cNvPicPr>
              <a:picLocks noChangeAspect="1"/>
            </p:cNvPicPr>
            <p:nvPr/>
          </p:nvPicPr>
          <p:blipFill>
            <a:blip r:embed="rId3"/>
            <a:stretch>
              <a:fillRect/>
            </a:stretch>
          </p:blipFill>
          <p:spPr>
            <a:xfrm>
              <a:off x="4604905" y="2042642"/>
              <a:ext cx="2799509" cy="3009650"/>
            </a:xfrm>
            <a:prstGeom prst="rect">
              <a:avLst/>
            </a:prstGeom>
          </p:spPr>
        </p:pic>
        <p:sp>
          <p:nvSpPr>
            <p:cNvPr id="17" name="TextBox 16">
              <a:extLst>
                <a:ext uri="{FF2B5EF4-FFF2-40B4-BE49-F238E27FC236}">
                  <a16:creationId xmlns:a16="http://schemas.microsoft.com/office/drawing/2014/main" id="{4914E811-DAAD-43EF-B7E9-1E27A53EF72B}"/>
                </a:ext>
              </a:extLst>
            </p:cNvPr>
            <p:cNvSpPr txBox="1"/>
            <p:nvPr/>
          </p:nvSpPr>
          <p:spPr>
            <a:xfrm>
              <a:off x="4588576" y="789597"/>
              <a:ext cx="2841446" cy="707886"/>
            </a:xfrm>
            <a:prstGeom prst="rect">
              <a:avLst/>
            </a:prstGeom>
            <a:noFill/>
          </p:spPr>
          <p:txBody>
            <a:bodyPr wrap="square" rtlCol="0">
              <a:spAutoFit/>
            </a:bodyPr>
            <a:lstStyle/>
            <a:p>
              <a:pPr algn="ctr"/>
              <a:r>
                <a:rPr lang="en-US" sz="4000" b="1" dirty="0"/>
                <a:t>Interaction</a:t>
              </a:r>
            </a:p>
          </p:txBody>
        </p:sp>
      </p:grpSp>
      <p:pic>
        <p:nvPicPr>
          <p:cNvPr id="19" name="Picture 18">
            <a:extLst>
              <a:ext uri="{FF2B5EF4-FFF2-40B4-BE49-F238E27FC236}">
                <a16:creationId xmlns:a16="http://schemas.microsoft.com/office/drawing/2014/main" id="{1253E77F-8698-4FE8-A4DE-D5F5AC5B4098}"/>
              </a:ext>
            </a:extLst>
          </p:cNvPr>
          <p:cNvPicPr>
            <a:picLocks noChangeAspect="1"/>
          </p:cNvPicPr>
          <p:nvPr/>
        </p:nvPicPr>
        <p:blipFill>
          <a:blip r:embed="rId4"/>
          <a:stretch>
            <a:fillRect/>
          </a:stretch>
        </p:blipFill>
        <p:spPr>
          <a:xfrm>
            <a:off x="217236" y="2043025"/>
            <a:ext cx="2621147" cy="2380609"/>
          </a:xfrm>
          <a:prstGeom prst="rect">
            <a:avLst/>
          </a:prstGeom>
        </p:spPr>
      </p:pic>
      <p:sp>
        <p:nvSpPr>
          <p:cNvPr id="22" name="Arrow: Right 21">
            <a:extLst>
              <a:ext uri="{FF2B5EF4-FFF2-40B4-BE49-F238E27FC236}">
                <a16:creationId xmlns:a16="http://schemas.microsoft.com/office/drawing/2014/main" id="{17D5CCBE-F30C-45D7-AEE2-B272CD1D7F58}"/>
              </a:ext>
            </a:extLst>
          </p:cNvPr>
          <p:cNvSpPr/>
          <p:nvPr/>
        </p:nvSpPr>
        <p:spPr>
          <a:xfrm>
            <a:off x="3278900"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E43AC8B9-106E-4643-8BAD-84527A4FA26C}"/>
              </a:ext>
            </a:extLst>
          </p:cNvPr>
          <p:cNvSpPr/>
          <p:nvPr/>
        </p:nvSpPr>
        <p:spPr>
          <a:xfrm>
            <a:off x="7550629" y="3205077"/>
            <a:ext cx="591186" cy="4579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9E87970-FBF3-4160-87EC-2D1F29833ED4}"/>
              </a:ext>
            </a:extLst>
          </p:cNvPr>
          <p:cNvSpPr txBox="1"/>
          <p:nvPr/>
        </p:nvSpPr>
        <p:spPr>
          <a:xfrm>
            <a:off x="635080" y="3614055"/>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9" name="TextBox 28">
            <a:extLst>
              <a:ext uri="{FF2B5EF4-FFF2-40B4-BE49-F238E27FC236}">
                <a16:creationId xmlns:a16="http://schemas.microsoft.com/office/drawing/2014/main" id="{AEB5626B-CD4B-4770-9355-7F4B4F33A118}"/>
              </a:ext>
            </a:extLst>
          </p:cNvPr>
          <p:cNvSpPr txBox="1"/>
          <p:nvPr/>
        </p:nvSpPr>
        <p:spPr>
          <a:xfrm>
            <a:off x="4918608" y="3614679"/>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0" name="TextBox 29">
            <a:extLst>
              <a:ext uri="{FF2B5EF4-FFF2-40B4-BE49-F238E27FC236}">
                <a16:creationId xmlns:a16="http://schemas.microsoft.com/office/drawing/2014/main" id="{08EE4E6F-799A-4AF1-A690-5A07B890D9B1}"/>
              </a:ext>
            </a:extLst>
          </p:cNvPr>
          <p:cNvSpPr txBox="1"/>
          <p:nvPr/>
        </p:nvSpPr>
        <p:spPr>
          <a:xfrm>
            <a:off x="9018861" y="3663042"/>
            <a:ext cx="2737463" cy="369332"/>
          </a:xfrm>
          <a:prstGeom prst="rect">
            <a:avLst/>
          </a:prstGeom>
          <a:noFill/>
        </p:spPr>
        <p:txBody>
          <a:bodyPr wrap="square" rtlCol="0">
            <a:spAutoFit/>
          </a:bodyPr>
          <a:lstStyle/>
          <a:p>
            <a:pPr algn="ctr"/>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21744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4C82A-56A2-4306-8005-546046F93388}"/>
              </a:ext>
            </a:extLst>
          </p:cNvPr>
          <p:cNvPicPr>
            <a:picLocks noChangeAspect="1"/>
          </p:cNvPicPr>
          <p:nvPr/>
        </p:nvPicPr>
        <p:blipFill>
          <a:blip r:embed="rId2"/>
          <a:stretch>
            <a:fillRect/>
          </a:stretch>
        </p:blipFill>
        <p:spPr>
          <a:xfrm>
            <a:off x="1380816" y="-14140"/>
            <a:ext cx="9430367" cy="6858000"/>
          </a:xfrm>
          <a:prstGeom prst="rect">
            <a:avLst/>
          </a:prstGeom>
        </p:spPr>
      </p:pic>
      <p:sp>
        <p:nvSpPr>
          <p:cNvPr id="5" name="Rectangle: Rounded Corners 4">
            <a:extLst>
              <a:ext uri="{FF2B5EF4-FFF2-40B4-BE49-F238E27FC236}">
                <a16:creationId xmlns:a16="http://schemas.microsoft.com/office/drawing/2014/main" id="{6D8B588B-1D18-43B4-8ED2-59E33EA3E674}"/>
              </a:ext>
            </a:extLst>
          </p:cNvPr>
          <p:cNvSpPr/>
          <p:nvPr/>
        </p:nvSpPr>
        <p:spPr>
          <a:xfrm>
            <a:off x="4265629" y="3162694"/>
            <a:ext cx="6545554" cy="2154024"/>
          </a:xfrm>
          <a:prstGeom prst="roundRect">
            <a:avLst/>
          </a:prstGeom>
          <a:solidFill>
            <a:srgbClr val="FF0000">
              <a:alpha val="18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C7DF6DE-7AE4-4C05-B18D-8EDA53D6ECB3}"/>
              </a:ext>
            </a:extLst>
          </p:cNvPr>
          <p:cNvCxnSpPr>
            <a:cxnSpLocks/>
          </p:cNvCxnSpPr>
          <p:nvPr/>
        </p:nvCxnSpPr>
        <p:spPr>
          <a:xfrm flipV="1">
            <a:off x="4769074" y="2553538"/>
            <a:ext cx="1352062" cy="6091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44B5AB-5C6F-4B14-B1AB-F248023FAFBD}"/>
              </a:ext>
            </a:extLst>
          </p:cNvPr>
          <p:cNvSpPr txBox="1"/>
          <p:nvPr/>
        </p:nvSpPr>
        <p:spPr>
          <a:xfrm>
            <a:off x="6244533" y="2387920"/>
            <a:ext cx="6424246" cy="553998"/>
          </a:xfrm>
          <a:prstGeom prst="rect">
            <a:avLst/>
          </a:prstGeom>
          <a:noFill/>
        </p:spPr>
        <p:txBody>
          <a:bodyPr wrap="square" rtlCol="0">
            <a:spAutoFit/>
          </a:bodyPr>
          <a:lstStyle/>
          <a:p>
            <a:r>
              <a:rPr lang="en-US" sz="3000" b="1" dirty="0">
                <a:solidFill>
                  <a:srgbClr val="FF0000"/>
                </a:solidFill>
              </a:rPr>
              <a:t>Wrong, due to overestimated std err</a:t>
            </a:r>
          </a:p>
        </p:txBody>
      </p:sp>
      <p:sp>
        <p:nvSpPr>
          <p:cNvPr id="19" name="TextBox 18">
            <a:extLst>
              <a:ext uri="{FF2B5EF4-FFF2-40B4-BE49-F238E27FC236}">
                <a16:creationId xmlns:a16="http://schemas.microsoft.com/office/drawing/2014/main" id="{658B1BB9-3900-44CC-A40D-36DE49EA8582}"/>
              </a:ext>
            </a:extLst>
          </p:cNvPr>
          <p:cNvSpPr txBox="1"/>
          <p:nvPr/>
        </p:nvSpPr>
        <p:spPr>
          <a:xfrm>
            <a:off x="2245077" y="4526961"/>
            <a:ext cx="2737463" cy="461665"/>
          </a:xfrm>
          <a:prstGeom prst="rect">
            <a:avLst/>
          </a:prstGeom>
          <a:noFill/>
        </p:spPr>
        <p:txBody>
          <a:bodyPr wrap="square" rtlCol="0">
            <a:spAutoFit/>
          </a:bodyPr>
          <a:lstStyle/>
          <a:p>
            <a:pPr algn="ctr"/>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46346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C8BA43-D068-4098-8D40-AB6D4C196A62}"/>
                  </a:ext>
                </a:extLst>
              </p:cNvPr>
              <p:cNvSpPr txBox="1"/>
              <p:nvPr/>
            </p:nvSpPr>
            <p:spPr>
              <a:xfrm>
                <a:off x="7160657" y="651936"/>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32" name="TextBox 31">
                <a:extLst>
                  <a:ext uri="{FF2B5EF4-FFF2-40B4-BE49-F238E27FC236}">
                    <a16:creationId xmlns:a16="http://schemas.microsoft.com/office/drawing/2014/main" id="{32C8BA43-D068-4098-8D40-AB6D4C196A62}"/>
                  </a:ext>
                </a:extLst>
              </p:cNvPr>
              <p:cNvSpPr txBox="1">
                <a:spLocks noRot="1" noChangeAspect="1" noMove="1" noResize="1" noEditPoints="1" noAdjustHandles="1" noChangeArrowheads="1" noChangeShapeType="1" noTextEdit="1"/>
              </p:cNvSpPr>
              <p:nvPr/>
            </p:nvSpPr>
            <p:spPr>
              <a:xfrm>
                <a:off x="7160657" y="651936"/>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2F5AFE-3041-4907-88C5-6E9CD493ACDB}"/>
                  </a:ext>
                </a:extLst>
              </p:cNvPr>
              <p:cNvSpPr txBox="1"/>
              <p:nvPr/>
            </p:nvSpPr>
            <p:spPr>
              <a:xfrm>
                <a:off x="6490668" y="5171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33" name="TextBox 32">
                <a:extLst>
                  <a:ext uri="{FF2B5EF4-FFF2-40B4-BE49-F238E27FC236}">
                    <a16:creationId xmlns:a16="http://schemas.microsoft.com/office/drawing/2014/main" id="{A42F5AFE-3041-4907-88C5-6E9CD493ACDB}"/>
                  </a:ext>
                </a:extLst>
              </p:cNvPr>
              <p:cNvSpPr txBox="1">
                <a:spLocks noRot="1" noChangeAspect="1" noMove="1" noResize="1" noEditPoints="1" noAdjustHandles="1" noChangeArrowheads="1" noChangeShapeType="1" noTextEdit="1"/>
              </p:cNvSpPr>
              <p:nvPr/>
            </p:nvSpPr>
            <p:spPr>
              <a:xfrm>
                <a:off x="6490668" y="517105"/>
                <a:ext cx="1257300" cy="553998"/>
              </a:xfrm>
              <a:prstGeom prst="rect">
                <a:avLst/>
              </a:prstGeom>
              <a:blipFill>
                <a:blip r:embed="rId3"/>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CC33B2DB-0342-4C57-A7D5-45C2F63D934C}"/>
              </a:ext>
            </a:extLst>
          </p:cNvPr>
          <p:cNvSpPr txBox="1"/>
          <p:nvPr/>
        </p:nvSpPr>
        <p:spPr>
          <a:xfrm>
            <a:off x="6305754" y="3941813"/>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B. Direct &amp; High Multicollinearity</a:t>
            </a:r>
          </a:p>
        </p:txBody>
      </p:sp>
      <p:sp>
        <p:nvSpPr>
          <p:cNvPr id="43" name="Freeform: Shape 42">
            <a:extLst>
              <a:ext uri="{FF2B5EF4-FFF2-40B4-BE49-F238E27FC236}">
                <a16:creationId xmlns:a16="http://schemas.microsoft.com/office/drawing/2014/main" id="{FB515000-80E0-4B74-9568-6D0D384F4614}"/>
              </a:ext>
            </a:extLst>
          </p:cNvPr>
          <p:cNvSpPr/>
          <p:nvPr/>
        </p:nvSpPr>
        <p:spPr>
          <a:xfrm>
            <a:off x="6629332" y="1490269"/>
            <a:ext cx="1644311" cy="1885869"/>
          </a:xfrm>
          <a:custGeom>
            <a:avLst/>
            <a:gdLst>
              <a:gd name="connsiteX0" fmla="*/ 1045029 w 1644311"/>
              <a:gd name="connsiteY0" fmla="*/ 0 h 1885869"/>
              <a:gd name="connsiteX1" fmla="*/ 1355789 w 1644311"/>
              <a:gd name="connsiteY1" fmla="*/ 46982 h 1885869"/>
              <a:gd name="connsiteX2" fmla="*/ 1402514 w 1644311"/>
              <a:gd name="connsiteY2" fmla="*/ 64084 h 1885869"/>
              <a:gd name="connsiteX3" fmla="*/ 1444114 w 1644311"/>
              <a:gd name="connsiteY3" fmla="*/ 101893 h 1885869"/>
              <a:gd name="connsiteX4" fmla="*/ 1624067 w 1644311"/>
              <a:gd name="connsiteY4" fmla="*/ 342717 h 1885869"/>
              <a:gd name="connsiteX5" fmla="*/ 1644311 w 1644311"/>
              <a:gd name="connsiteY5" fmla="*/ 384741 h 1885869"/>
              <a:gd name="connsiteX6" fmla="*/ 1584918 w 1644311"/>
              <a:gd name="connsiteY6" fmla="*/ 438722 h 1885869"/>
              <a:gd name="connsiteX7" fmla="*/ 1278836 w 1644311"/>
              <a:gd name="connsiteY7" fmla="*/ 1177669 h 1885869"/>
              <a:gd name="connsiteX8" fmla="*/ 1360960 w 1644311"/>
              <a:gd name="connsiteY8" fmla="*/ 1584442 h 1885869"/>
              <a:gd name="connsiteX9" fmla="*/ 1384721 w 1644311"/>
              <a:gd name="connsiteY9" fmla="*/ 1633768 h 1885869"/>
              <a:gd name="connsiteX10" fmla="*/ 1369903 w 1644311"/>
              <a:gd name="connsiteY10" fmla="*/ 1647235 h 1885869"/>
              <a:gd name="connsiteX11" fmla="*/ 705167 w 1644311"/>
              <a:gd name="connsiteY11" fmla="*/ 1885869 h 1885869"/>
              <a:gd name="connsiteX12" fmla="*/ 394407 w 1644311"/>
              <a:gd name="connsiteY12" fmla="*/ 1838887 h 1885869"/>
              <a:gd name="connsiteX13" fmla="*/ 347683 w 1644311"/>
              <a:gd name="connsiteY13" fmla="*/ 1821786 h 1885869"/>
              <a:gd name="connsiteX14" fmla="*/ 306082 w 1644311"/>
              <a:gd name="connsiteY14" fmla="*/ 1783976 h 1885869"/>
              <a:gd name="connsiteX15" fmla="*/ 0 w 1644311"/>
              <a:gd name="connsiteY15" fmla="*/ 1045029 h 1885869"/>
              <a:gd name="connsiteX16" fmla="*/ 1045029 w 1644311"/>
              <a:gd name="connsiteY16" fmla="*/ 0 h 188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4311" h="1885869">
                <a:moveTo>
                  <a:pt x="1045029" y="0"/>
                </a:moveTo>
                <a:cubicBezTo>
                  <a:pt x="1153245" y="0"/>
                  <a:pt x="1257620" y="16449"/>
                  <a:pt x="1355789" y="46982"/>
                </a:cubicBezTo>
                <a:lnTo>
                  <a:pt x="1402514" y="64084"/>
                </a:lnTo>
                <a:lnTo>
                  <a:pt x="1444114" y="101893"/>
                </a:lnTo>
                <a:cubicBezTo>
                  <a:pt x="1515032" y="172810"/>
                  <a:pt x="1575804" y="253873"/>
                  <a:pt x="1624067" y="342717"/>
                </a:cubicBezTo>
                <a:lnTo>
                  <a:pt x="1644311" y="384741"/>
                </a:lnTo>
                <a:lnTo>
                  <a:pt x="1584918" y="438722"/>
                </a:lnTo>
                <a:cubicBezTo>
                  <a:pt x="1395805" y="627835"/>
                  <a:pt x="1278836" y="889092"/>
                  <a:pt x="1278836" y="1177669"/>
                </a:cubicBezTo>
                <a:cubicBezTo>
                  <a:pt x="1278836" y="1321958"/>
                  <a:pt x="1308078" y="1459416"/>
                  <a:pt x="1360960" y="1584442"/>
                </a:cubicBezTo>
                <a:lnTo>
                  <a:pt x="1384721" y="1633768"/>
                </a:lnTo>
                <a:lnTo>
                  <a:pt x="1369903" y="1647235"/>
                </a:lnTo>
                <a:cubicBezTo>
                  <a:pt x="1189260" y="1796315"/>
                  <a:pt x="957672" y="1885869"/>
                  <a:pt x="705167" y="1885869"/>
                </a:cubicBezTo>
                <a:cubicBezTo>
                  <a:pt x="596951" y="1885869"/>
                  <a:pt x="492576" y="1869420"/>
                  <a:pt x="394407" y="1838887"/>
                </a:cubicBezTo>
                <a:lnTo>
                  <a:pt x="347683" y="1821786"/>
                </a:lnTo>
                <a:lnTo>
                  <a:pt x="306082" y="1783976"/>
                </a:lnTo>
                <a:cubicBezTo>
                  <a:pt x="116969" y="1594863"/>
                  <a:pt x="0" y="1333606"/>
                  <a:pt x="0" y="1045029"/>
                </a:cubicBezTo>
                <a:cubicBezTo>
                  <a:pt x="0" y="467875"/>
                  <a:pt x="467875" y="0"/>
                  <a:pt x="1045029"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A4F7A1-B295-4545-9DAE-3A20F919BE82}"/>
              </a:ext>
            </a:extLst>
          </p:cNvPr>
          <p:cNvSpPr/>
          <p:nvPr/>
        </p:nvSpPr>
        <p:spPr>
          <a:xfrm>
            <a:off x="8014053" y="1783200"/>
            <a:ext cx="705337" cy="1636834"/>
          </a:xfrm>
          <a:custGeom>
            <a:avLst/>
            <a:gdLst>
              <a:gd name="connsiteX0" fmla="*/ 384787 w 705337"/>
              <a:gd name="connsiteY0" fmla="*/ 0 h 1636834"/>
              <a:gd name="connsiteX1" fmla="*/ 399255 w 705337"/>
              <a:gd name="connsiteY1" fmla="*/ 13150 h 1636834"/>
              <a:gd name="connsiteX2" fmla="*/ 705337 w 705337"/>
              <a:gd name="connsiteY2" fmla="*/ 752097 h 1636834"/>
              <a:gd name="connsiteX3" fmla="*/ 244594 w 705337"/>
              <a:gd name="connsiteY3" fmla="*/ 1618652 h 1636834"/>
              <a:gd name="connsiteX4" fmla="*/ 214665 w 705337"/>
              <a:gd name="connsiteY4" fmla="*/ 1636834 h 1636834"/>
              <a:gd name="connsiteX5" fmla="*/ 200197 w 705337"/>
              <a:gd name="connsiteY5" fmla="*/ 1623684 h 1636834"/>
              <a:gd name="connsiteX6" fmla="*/ 20244 w 705337"/>
              <a:gd name="connsiteY6" fmla="*/ 1382860 h 1636834"/>
              <a:gd name="connsiteX7" fmla="*/ 0 w 705337"/>
              <a:gd name="connsiteY7" fmla="*/ 1340836 h 1636834"/>
              <a:gd name="connsiteX8" fmla="*/ 59393 w 705337"/>
              <a:gd name="connsiteY8" fmla="*/ 1286855 h 1636834"/>
              <a:gd name="connsiteX9" fmla="*/ 365475 w 705337"/>
              <a:gd name="connsiteY9" fmla="*/ 547908 h 1636834"/>
              <a:gd name="connsiteX10" fmla="*/ 283352 w 705337"/>
              <a:gd name="connsiteY10" fmla="*/ 141135 h 1636834"/>
              <a:gd name="connsiteX11" fmla="*/ 259590 w 705337"/>
              <a:gd name="connsiteY11" fmla="*/ 91809 h 1636834"/>
              <a:gd name="connsiteX12" fmla="*/ 274408 w 705337"/>
              <a:gd name="connsiteY12" fmla="*/ 78342 h 1636834"/>
              <a:gd name="connsiteX13" fmla="*/ 354858 w 705337"/>
              <a:gd name="connsiteY13" fmla="*/ 18182 h 1636834"/>
              <a:gd name="connsiteX14" fmla="*/ 384787 w 705337"/>
              <a:gd name="connsiteY14" fmla="*/ 0 h 163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5337" h="1636834">
                <a:moveTo>
                  <a:pt x="384787" y="0"/>
                </a:moveTo>
                <a:lnTo>
                  <a:pt x="399255" y="13150"/>
                </a:lnTo>
                <a:cubicBezTo>
                  <a:pt x="588368" y="202263"/>
                  <a:pt x="705337" y="463520"/>
                  <a:pt x="705337" y="752097"/>
                </a:cubicBezTo>
                <a:cubicBezTo>
                  <a:pt x="705337" y="1112818"/>
                  <a:pt x="522573" y="1430853"/>
                  <a:pt x="244594" y="1618652"/>
                </a:cubicBezTo>
                <a:lnTo>
                  <a:pt x="214665" y="1636834"/>
                </a:lnTo>
                <a:lnTo>
                  <a:pt x="200197" y="1623684"/>
                </a:lnTo>
                <a:cubicBezTo>
                  <a:pt x="129279" y="1552767"/>
                  <a:pt x="68507" y="1471704"/>
                  <a:pt x="20244" y="1382860"/>
                </a:cubicBezTo>
                <a:lnTo>
                  <a:pt x="0" y="1340836"/>
                </a:lnTo>
                <a:lnTo>
                  <a:pt x="59393" y="1286855"/>
                </a:lnTo>
                <a:cubicBezTo>
                  <a:pt x="248506" y="1097742"/>
                  <a:pt x="365475" y="836485"/>
                  <a:pt x="365475" y="547908"/>
                </a:cubicBezTo>
                <a:cubicBezTo>
                  <a:pt x="365475" y="403620"/>
                  <a:pt x="336233" y="266161"/>
                  <a:pt x="283352" y="141135"/>
                </a:cubicBezTo>
                <a:lnTo>
                  <a:pt x="259590" y="91809"/>
                </a:lnTo>
                <a:lnTo>
                  <a:pt x="274408" y="78342"/>
                </a:lnTo>
                <a:cubicBezTo>
                  <a:pt x="300214" y="57045"/>
                  <a:pt x="327060" y="36962"/>
                  <a:pt x="354858" y="18182"/>
                </a:cubicBezTo>
                <a:lnTo>
                  <a:pt x="38478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FBA3EB2-0834-43A7-A72E-C58FCC2B9E4B}"/>
              </a:ext>
            </a:extLst>
          </p:cNvPr>
          <p:cNvSpPr/>
          <p:nvPr/>
        </p:nvSpPr>
        <p:spPr>
          <a:xfrm>
            <a:off x="6289469" y="1286080"/>
            <a:ext cx="1742376" cy="2025975"/>
          </a:xfrm>
          <a:custGeom>
            <a:avLst/>
            <a:gdLst>
              <a:gd name="connsiteX0" fmla="*/ 1045029 w 1742376"/>
              <a:gd name="connsiteY0" fmla="*/ 0 h 2025975"/>
              <a:gd name="connsiteX1" fmla="*/ 1709765 w 1742376"/>
              <a:gd name="connsiteY1" fmla="*/ 238634 h 2025975"/>
              <a:gd name="connsiteX2" fmla="*/ 1742376 w 1742376"/>
              <a:gd name="connsiteY2" fmla="*/ 268273 h 2025975"/>
              <a:gd name="connsiteX3" fmla="*/ 1695651 w 1742376"/>
              <a:gd name="connsiteY3" fmla="*/ 251171 h 2025975"/>
              <a:gd name="connsiteX4" fmla="*/ 1384891 w 1742376"/>
              <a:gd name="connsiteY4" fmla="*/ 204189 h 2025975"/>
              <a:gd name="connsiteX5" fmla="*/ 339862 w 1742376"/>
              <a:gd name="connsiteY5" fmla="*/ 1249218 h 2025975"/>
              <a:gd name="connsiteX6" fmla="*/ 645944 w 1742376"/>
              <a:gd name="connsiteY6" fmla="*/ 1988165 h 2025975"/>
              <a:gd name="connsiteX7" fmla="*/ 687545 w 1742376"/>
              <a:gd name="connsiteY7" fmla="*/ 2025975 h 2025975"/>
              <a:gd name="connsiteX8" fmla="*/ 638256 w 1742376"/>
              <a:gd name="connsiteY8" fmla="*/ 2007935 h 2025975"/>
              <a:gd name="connsiteX9" fmla="*/ 0 w 1742376"/>
              <a:gd name="connsiteY9" fmla="*/ 1045029 h 2025975"/>
              <a:gd name="connsiteX10" fmla="*/ 1045029 w 1742376"/>
              <a:gd name="connsiteY10" fmla="*/ 0 h 20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376" h="2025975">
                <a:moveTo>
                  <a:pt x="1045029" y="0"/>
                </a:moveTo>
                <a:cubicBezTo>
                  <a:pt x="1297534" y="0"/>
                  <a:pt x="1529122" y="89554"/>
                  <a:pt x="1709765" y="238634"/>
                </a:cubicBezTo>
                <a:lnTo>
                  <a:pt x="1742376" y="268273"/>
                </a:lnTo>
                <a:lnTo>
                  <a:pt x="1695651" y="251171"/>
                </a:lnTo>
                <a:cubicBezTo>
                  <a:pt x="1597482" y="220638"/>
                  <a:pt x="1493107" y="204189"/>
                  <a:pt x="1384891" y="204189"/>
                </a:cubicBezTo>
                <a:cubicBezTo>
                  <a:pt x="807737" y="204189"/>
                  <a:pt x="339862" y="672064"/>
                  <a:pt x="339862" y="1249218"/>
                </a:cubicBezTo>
                <a:cubicBezTo>
                  <a:pt x="339862" y="1537795"/>
                  <a:pt x="456831" y="1799052"/>
                  <a:pt x="645944" y="1988165"/>
                </a:cubicBezTo>
                <a:lnTo>
                  <a:pt x="687545" y="2025975"/>
                </a:lnTo>
                <a:lnTo>
                  <a:pt x="638256" y="2007935"/>
                </a:lnTo>
                <a:cubicBezTo>
                  <a:pt x="263180" y="1849291"/>
                  <a:pt x="0" y="1477895"/>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BC0D0C9-5C7A-429F-A8F0-694010CB1706}"/>
              </a:ext>
            </a:extLst>
          </p:cNvPr>
          <p:cNvSpPr/>
          <p:nvPr/>
        </p:nvSpPr>
        <p:spPr>
          <a:xfrm>
            <a:off x="8031845" y="1554353"/>
            <a:ext cx="366994" cy="320657"/>
          </a:xfrm>
          <a:custGeom>
            <a:avLst/>
            <a:gdLst>
              <a:gd name="connsiteX0" fmla="*/ 0 w 366994"/>
              <a:gd name="connsiteY0" fmla="*/ 0 h 320657"/>
              <a:gd name="connsiteX1" fmla="*/ 49288 w 366994"/>
              <a:gd name="connsiteY1" fmla="*/ 18040 h 320657"/>
              <a:gd name="connsiteX2" fmla="*/ 307251 w 366994"/>
              <a:gd name="connsiteY2" fmla="*/ 174550 h 320657"/>
              <a:gd name="connsiteX3" fmla="*/ 366994 w 366994"/>
              <a:gd name="connsiteY3" fmla="*/ 228848 h 320657"/>
              <a:gd name="connsiteX4" fmla="*/ 337065 w 366994"/>
              <a:gd name="connsiteY4" fmla="*/ 247030 h 320657"/>
              <a:gd name="connsiteX5" fmla="*/ 256615 w 366994"/>
              <a:gd name="connsiteY5" fmla="*/ 307190 h 320657"/>
              <a:gd name="connsiteX6" fmla="*/ 241797 w 366994"/>
              <a:gd name="connsiteY6" fmla="*/ 320657 h 320657"/>
              <a:gd name="connsiteX7" fmla="*/ 221553 w 366994"/>
              <a:gd name="connsiteY7" fmla="*/ 278633 h 320657"/>
              <a:gd name="connsiteX8" fmla="*/ 41600 w 366994"/>
              <a:gd name="connsiteY8" fmla="*/ 37809 h 320657"/>
              <a:gd name="connsiteX9" fmla="*/ 0 w 366994"/>
              <a:gd name="connsiteY9" fmla="*/ 0 h 32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94" h="320657">
                <a:moveTo>
                  <a:pt x="0" y="0"/>
                </a:moveTo>
                <a:lnTo>
                  <a:pt x="49288" y="18040"/>
                </a:lnTo>
                <a:cubicBezTo>
                  <a:pt x="143057" y="57701"/>
                  <a:pt x="229832" y="110659"/>
                  <a:pt x="307251" y="174550"/>
                </a:cubicBezTo>
                <a:lnTo>
                  <a:pt x="366994" y="228848"/>
                </a:lnTo>
                <a:lnTo>
                  <a:pt x="337065" y="247030"/>
                </a:lnTo>
                <a:cubicBezTo>
                  <a:pt x="309267" y="265810"/>
                  <a:pt x="282421" y="285893"/>
                  <a:pt x="256615" y="307190"/>
                </a:cubicBezTo>
                <a:lnTo>
                  <a:pt x="241797" y="320657"/>
                </a:lnTo>
                <a:lnTo>
                  <a:pt x="221553" y="278633"/>
                </a:lnTo>
                <a:cubicBezTo>
                  <a:pt x="173290" y="189789"/>
                  <a:pt x="112518" y="108726"/>
                  <a:pt x="41600" y="37809"/>
                </a:cubicBezTo>
                <a:lnTo>
                  <a:pt x="0"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59DAF67-251E-4CF5-8ADB-7DB3D0AB6CFD}"/>
              </a:ext>
            </a:extLst>
          </p:cNvPr>
          <p:cNvSpPr/>
          <p:nvPr/>
        </p:nvSpPr>
        <p:spPr>
          <a:xfrm>
            <a:off x="8228717" y="1622908"/>
            <a:ext cx="1769508" cy="2090058"/>
          </a:xfrm>
          <a:custGeom>
            <a:avLst/>
            <a:gdLst>
              <a:gd name="connsiteX0" fmla="*/ 724479 w 1769508"/>
              <a:gd name="connsiteY0" fmla="*/ 0 h 2090058"/>
              <a:gd name="connsiteX1" fmla="*/ 1769508 w 1769508"/>
              <a:gd name="connsiteY1" fmla="*/ 1045029 h 2090058"/>
              <a:gd name="connsiteX2" fmla="*/ 724479 w 1769508"/>
              <a:gd name="connsiteY2" fmla="*/ 2090058 h 2090058"/>
              <a:gd name="connsiteX3" fmla="*/ 59743 w 1769508"/>
              <a:gd name="connsiteY3" fmla="*/ 1851424 h 2090058"/>
              <a:gd name="connsiteX4" fmla="*/ 0 w 1769508"/>
              <a:gd name="connsiteY4" fmla="*/ 1797126 h 2090058"/>
              <a:gd name="connsiteX5" fmla="*/ 29929 w 1769508"/>
              <a:gd name="connsiteY5" fmla="*/ 1778944 h 2090058"/>
              <a:gd name="connsiteX6" fmla="*/ 490672 w 1769508"/>
              <a:gd name="connsiteY6" fmla="*/ 912389 h 2090058"/>
              <a:gd name="connsiteX7" fmla="*/ 184590 w 1769508"/>
              <a:gd name="connsiteY7" fmla="*/ 173442 h 2090058"/>
              <a:gd name="connsiteX8" fmla="*/ 170122 w 1769508"/>
              <a:gd name="connsiteY8" fmla="*/ 160292 h 2090058"/>
              <a:gd name="connsiteX9" fmla="*/ 226356 w 1769508"/>
              <a:gd name="connsiteY9" fmla="*/ 126129 h 2090058"/>
              <a:gd name="connsiteX10" fmla="*/ 724479 w 1769508"/>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9508" h="2090058">
                <a:moveTo>
                  <a:pt x="724479" y="0"/>
                </a:moveTo>
                <a:cubicBezTo>
                  <a:pt x="1301633" y="0"/>
                  <a:pt x="1769508" y="467875"/>
                  <a:pt x="1769508" y="1045029"/>
                </a:cubicBezTo>
                <a:cubicBezTo>
                  <a:pt x="1769508" y="1622183"/>
                  <a:pt x="1301633" y="2090058"/>
                  <a:pt x="724479" y="2090058"/>
                </a:cubicBezTo>
                <a:cubicBezTo>
                  <a:pt x="471974" y="2090058"/>
                  <a:pt x="240386" y="2000504"/>
                  <a:pt x="59743" y="1851424"/>
                </a:cubicBezTo>
                <a:lnTo>
                  <a:pt x="0" y="1797126"/>
                </a:lnTo>
                <a:lnTo>
                  <a:pt x="29929" y="1778944"/>
                </a:lnTo>
                <a:cubicBezTo>
                  <a:pt x="307908" y="1591145"/>
                  <a:pt x="490672" y="1273110"/>
                  <a:pt x="490672" y="912389"/>
                </a:cubicBezTo>
                <a:cubicBezTo>
                  <a:pt x="490672" y="623812"/>
                  <a:pt x="373703" y="362555"/>
                  <a:pt x="184590" y="173442"/>
                </a:cubicBezTo>
                <a:lnTo>
                  <a:pt x="170122" y="160292"/>
                </a:lnTo>
                <a:lnTo>
                  <a:pt x="226356" y="126129"/>
                </a:lnTo>
                <a:cubicBezTo>
                  <a:pt x="374430" y="45691"/>
                  <a:pt x="544118" y="0"/>
                  <a:pt x="72447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AFB377A-E2EE-4EEE-824B-304E07D216E1}"/>
              </a:ext>
            </a:extLst>
          </p:cNvPr>
          <p:cNvSpPr/>
          <p:nvPr/>
        </p:nvSpPr>
        <p:spPr>
          <a:xfrm>
            <a:off x="7908167" y="1875010"/>
            <a:ext cx="471360" cy="1249027"/>
          </a:xfrm>
          <a:custGeom>
            <a:avLst/>
            <a:gdLst>
              <a:gd name="connsiteX0" fmla="*/ 365475 w 471360"/>
              <a:gd name="connsiteY0" fmla="*/ 0 h 1249027"/>
              <a:gd name="connsiteX1" fmla="*/ 389237 w 471360"/>
              <a:gd name="connsiteY1" fmla="*/ 49326 h 1249027"/>
              <a:gd name="connsiteX2" fmla="*/ 471360 w 471360"/>
              <a:gd name="connsiteY2" fmla="*/ 456099 h 1249027"/>
              <a:gd name="connsiteX3" fmla="*/ 165278 w 471360"/>
              <a:gd name="connsiteY3" fmla="*/ 1195046 h 1249027"/>
              <a:gd name="connsiteX4" fmla="*/ 105885 w 471360"/>
              <a:gd name="connsiteY4" fmla="*/ 1249027 h 1249027"/>
              <a:gd name="connsiteX5" fmla="*/ 82124 w 471360"/>
              <a:gd name="connsiteY5" fmla="*/ 1199701 h 1249027"/>
              <a:gd name="connsiteX6" fmla="*/ 0 w 471360"/>
              <a:gd name="connsiteY6" fmla="*/ 792928 h 1249027"/>
              <a:gd name="connsiteX7" fmla="*/ 306082 w 471360"/>
              <a:gd name="connsiteY7" fmla="*/ 53981 h 1249027"/>
              <a:gd name="connsiteX8" fmla="*/ 365475 w 471360"/>
              <a:gd name="connsiteY8" fmla="*/ 0 h 124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60" h="1249027">
                <a:moveTo>
                  <a:pt x="365475" y="0"/>
                </a:moveTo>
                <a:lnTo>
                  <a:pt x="389237" y="49326"/>
                </a:lnTo>
                <a:cubicBezTo>
                  <a:pt x="442118" y="174352"/>
                  <a:pt x="471360" y="311811"/>
                  <a:pt x="471360" y="456099"/>
                </a:cubicBezTo>
                <a:cubicBezTo>
                  <a:pt x="471360" y="744676"/>
                  <a:pt x="354391" y="1005933"/>
                  <a:pt x="165278" y="1195046"/>
                </a:cubicBezTo>
                <a:lnTo>
                  <a:pt x="105885" y="1249027"/>
                </a:lnTo>
                <a:lnTo>
                  <a:pt x="82124" y="1199701"/>
                </a:lnTo>
                <a:cubicBezTo>
                  <a:pt x="29242" y="1074675"/>
                  <a:pt x="0" y="937217"/>
                  <a:pt x="0" y="792928"/>
                </a:cubicBezTo>
                <a:cubicBezTo>
                  <a:pt x="0" y="504351"/>
                  <a:pt x="116969" y="243094"/>
                  <a:pt x="306082" y="53981"/>
                </a:cubicBezTo>
                <a:lnTo>
                  <a:pt x="365475"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F5BCE48-AAF8-4078-8E01-BA4FDC3B9011}"/>
              </a:ext>
            </a:extLst>
          </p:cNvPr>
          <p:cNvSpPr/>
          <p:nvPr/>
        </p:nvSpPr>
        <p:spPr>
          <a:xfrm>
            <a:off x="6977015" y="3124036"/>
            <a:ext cx="1251703" cy="456290"/>
          </a:xfrm>
          <a:custGeom>
            <a:avLst/>
            <a:gdLst>
              <a:gd name="connsiteX0" fmla="*/ 1037038 w 1251703"/>
              <a:gd name="connsiteY0" fmla="*/ 0 h 456290"/>
              <a:gd name="connsiteX1" fmla="*/ 1057282 w 1251703"/>
              <a:gd name="connsiteY1" fmla="*/ 42024 h 456290"/>
              <a:gd name="connsiteX2" fmla="*/ 1237235 w 1251703"/>
              <a:gd name="connsiteY2" fmla="*/ 282848 h 456290"/>
              <a:gd name="connsiteX3" fmla="*/ 1251703 w 1251703"/>
              <a:gd name="connsiteY3" fmla="*/ 295998 h 456290"/>
              <a:gd name="connsiteX4" fmla="*/ 1195469 w 1251703"/>
              <a:gd name="connsiteY4" fmla="*/ 330161 h 456290"/>
              <a:gd name="connsiteX5" fmla="*/ 697346 w 1251703"/>
              <a:gd name="connsiteY5" fmla="*/ 456290 h 456290"/>
              <a:gd name="connsiteX6" fmla="*/ 32610 w 1251703"/>
              <a:gd name="connsiteY6" fmla="*/ 217656 h 456290"/>
              <a:gd name="connsiteX7" fmla="*/ 0 w 1251703"/>
              <a:gd name="connsiteY7" fmla="*/ 188018 h 456290"/>
              <a:gd name="connsiteX8" fmla="*/ 46724 w 1251703"/>
              <a:gd name="connsiteY8" fmla="*/ 205119 h 456290"/>
              <a:gd name="connsiteX9" fmla="*/ 357484 w 1251703"/>
              <a:gd name="connsiteY9" fmla="*/ 252101 h 456290"/>
              <a:gd name="connsiteX10" fmla="*/ 1022220 w 1251703"/>
              <a:gd name="connsiteY10" fmla="*/ 13467 h 456290"/>
              <a:gd name="connsiteX11" fmla="*/ 1037038 w 1251703"/>
              <a:gd name="connsiteY11" fmla="*/ 0 h 45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1703" h="456290">
                <a:moveTo>
                  <a:pt x="1037038" y="0"/>
                </a:moveTo>
                <a:lnTo>
                  <a:pt x="1057282" y="42024"/>
                </a:lnTo>
                <a:cubicBezTo>
                  <a:pt x="1105545" y="130868"/>
                  <a:pt x="1166317" y="211931"/>
                  <a:pt x="1237235" y="282848"/>
                </a:cubicBezTo>
                <a:lnTo>
                  <a:pt x="1251703" y="295998"/>
                </a:lnTo>
                <a:lnTo>
                  <a:pt x="1195469" y="330161"/>
                </a:lnTo>
                <a:cubicBezTo>
                  <a:pt x="1047395" y="410599"/>
                  <a:pt x="877707" y="456290"/>
                  <a:pt x="697346" y="456290"/>
                </a:cubicBezTo>
                <a:cubicBezTo>
                  <a:pt x="444841" y="456290"/>
                  <a:pt x="213253" y="366736"/>
                  <a:pt x="32610" y="217656"/>
                </a:cubicBezTo>
                <a:lnTo>
                  <a:pt x="0" y="188018"/>
                </a:lnTo>
                <a:lnTo>
                  <a:pt x="46724" y="205119"/>
                </a:lnTo>
                <a:cubicBezTo>
                  <a:pt x="144893" y="235652"/>
                  <a:pt x="249268" y="252101"/>
                  <a:pt x="357484" y="252101"/>
                </a:cubicBezTo>
                <a:cubicBezTo>
                  <a:pt x="609989" y="252101"/>
                  <a:pt x="841577" y="162547"/>
                  <a:pt x="1022220" y="13467"/>
                </a:cubicBezTo>
                <a:lnTo>
                  <a:pt x="1037038"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3E24035-02CA-45B6-8F64-31BCA4745634}"/>
                  </a:ext>
                </a:extLst>
              </p:cNvPr>
              <p:cNvSpPr txBox="1"/>
              <p:nvPr/>
            </p:nvSpPr>
            <p:spPr>
              <a:xfrm>
                <a:off x="8500635" y="88816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44" name="TextBox 43">
                <a:extLst>
                  <a:ext uri="{FF2B5EF4-FFF2-40B4-BE49-F238E27FC236}">
                    <a16:creationId xmlns:a16="http://schemas.microsoft.com/office/drawing/2014/main" id="{E3E24035-02CA-45B6-8F64-31BCA4745634}"/>
                  </a:ext>
                </a:extLst>
              </p:cNvPr>
              <p:cNvSpPr txBox="1">
                <a:spLocks noRot="1" noChangeAspect="1" noMove="1" noResize="1" noEditPoints="1" noAdjustHandles="1" noChangeArrowheads="1" noChangeShapeType="1" noTextEdit="1"/>
              </p:cNvSpPr>
              <p:nvPr/>
            </p:nvSpPr>
            <p:spPr>
              <a:xfrm>
                <a:off x="8500635" y="888167"/>
                <a:ext cx="1257300" cy="553998"/>
              </a:xfrm>
              <a:prstGeom prst="rect">
                <a:avLst/>
              </a:prstGeom>
              <a:blipFill>
                <a:blip r:embed="rId4"/>
                <a:stretch>
                  <a:fillRect/>
                </a:stretch>
              </a:blipFill>
            </p:spPr>
            <p:txBody>
              <a:bodyPr/>
              <a:lstStyle/>
              <a:p>
                <a:r>
                  <a:rPr lang="en-US">
                    <a:noFill/>
                  </a:rPr>
                  <a:t> </a:t>
                </a:r>
              </a:p>
            </p:txBody>
          </p:sp>
        </mc:Fallback>
      </mc:AlternateContent>
      <p:sp>
        <p:nvSpPr>
          <p:cNvPr id="74" name="Freeform: Shape 73">
            <a:extLst>
              <a:ext uri="{FF2B5EF4-FFF2-40B4-BE49-F238E27FC236}">
                <a16:creationId xmlns:a16="http://schemas.microsoft.com/office/drawing/2014/main" id="{540EADF5-72D1-4746-BE37-BE1FDC0BBEC9}"/>
              </a:ext>
            </a:extLst>
          </p:cNvPr>
          <p:cNvSpPr/>
          <p:nvPr/>
        </p:nvSpPr>
        <p:spPr>
          <a:xfrm>
            <a:off x="1222046" y="1624037"/>
            <a:ext cx="1049452" cy="1419588"/>
          </a:xfrm>
          <a:custGeom>
            <a:avLst/>
            <a:gdLst>
              <a:gd name="connsiteX0" fmla="*/ 977130 w 1049452"/>
              <a:gd name="connsiteY0" fmla="*/ 0 h 1419588"/>
              <a:gd name="connsiteX1" fmla="*/ 1002550 w 1049452"/>
              <a:gd name="connsiteY1" fmla="*/ 69452 h 1419588"/>
              <a:gd name="connsiteX2" fmla="*/ 1049452 w 1049452"/>
              <a:gd name="connsiteY2" fmla="*/ 379681 h 1419588"/>
              <a:gd name="connsiteX3" fmla="*/ 112873 w 1049452"/>
              <a:gd name="connsiteY3" fmla="*/ 1417540 h 1419588"/>
              <a:gd name="connsiteX4" fmla="*/ 72321 w 1049452"/>
              <a:gd name="connsiteY4" fmla="*/ 1419588 h 1419588"/>
              <a:gd name="connsiteX5" fmla="*/ 46902 w 1049452"/>
              <a:gd name="connsiteY5" fmla="*/ 1350136 h 1419588"/>
              <a:gd name="connsiteX6" fmla="*/ 0 w 1049452"/>
              <a:gd name="connsiteY6" fmla="*/ 1039907 h 1419588"/>
              <a:gd name="connsiteX7" fmla="*/ 936579 w 1049452"/>
              <a:gd name="connsiteY7" fmla="*/ 2048 h 1419588"/>
              <a:gd name="connsiteX8" fmla="*/ 977130 w 1049452"/>
              <a:gd name="connsiteY8" fmla="*/ 0 h 14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452" h="1419588">
                <a:moveTo>
                  <a:pt x="977130" y="0"/>
                </a:moveTo>
                <a:lnTo>
                  <a:pt x="1002550" y="69452"/>
                </a:lnTo>
                <a:cubicBezTo>
                  <a:pt x="1033031" y="167453"/>
                  <a:pt x="1049452" y="271650"/>
                  <a:pt x="1049452" y="379681"/>
                </a:cubicBezTo>
                <a:cubicBezTo>
                  <a:pt x="1049452" y="919839"/>
                  <a:pt x="638935" y="1364115"/>
                  <a:pt x="112873" y="1417540"/>
                </a:cubicBezTo>
                <a:lnTo>
                  <a:pt x="72321" y="1419588"/>
                </a:lnTo>
                <a:lnTo>
                  <a:pt x="46902" y="1350136"/>
                </a:lnTo>
                <a:cubicBezTo>
                  <a:pt x="16421" y="1252135"/>
                  <a:pt x="0" y="1147939"/>
                  <a:pt x="0" y="1039907"/>
                </a:cubicBezTo>
                <a:cubicBezTo>
                  <a:pt x="0" y="499750"/>
                  <a:pt x="410517" y="55473"/>
                  <a:pt x="936579" y="2048"/>
                </a:cubicBezTo>
                <a:lnTo>
                  <a:pt x="97713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608F18D-7320-4F9B-9176-29DA2EDF832B}"/>
              </a:ext>
            </a:extLst>
          </p:cNvPr>
          <p:cNvSpPr/>
          <p:nvPr/>
        </p:nvSpPr>
        <p:spPr>
          <a:xfrm>
            <a:off x="2520126" y="1661763"/>
            <a:ext cx="788410" cy="1257117"/>
          </a:xfrm>
          <a:custGeom>
            <a:avLst/>
            <a:gdLst>
              <a:gd name="connsiteX0" fmla="*/ 32685 w 788410"/>
              <a:gd name="connsiteY0" fmla="*/ 0 h 1257117"/>
              <a:gd name="connsiteX1" fmla="*/ 55394 w 788410"/>
              <a:gd name="connsiteY1" fmla="*/ 5839 h 1257117"/>
              <a:gd name="connsiteX2" fmla="*/ 788410 w 788410"/>
              <a:gd name="connsiteY2" fmla="*/ 1002182 h 1257117"/>
              <a:gd name="connsiteX3" fmla="*/ 767215 w 788410"/>
              <a:gd name="connsiteY3" fmla="*/ 1212432 h 1257117"/>
              <a:gd name="connsiteX4" fmla="*/ 755726 w 788410"/>
              <a:gd name="connsiteY4" fmla="*/ 1257117 h 1257117"/>
              <a:gd name="connsiteX5" fmla="*/ 733016 w 788410"/>
              <a:gd name="connsiteY5" fmla="*/ 1251278 h 1257117"/>
              <a:gd name="connsiteX6" fmla="*/ 0 w 788410"/>
              <a:gd name="connsiteY6" fmla="*/ 254935 h 1257117"/>
              <a:gd name="connsiteX7" fmla="*/ 21195 w 788410"/>
              <a:gd name="connsiteY7" fmla="*/ 44685 h 1257117"/>
              <a:gd name="connsiteX8" fmla="*/ 32685 w 788410"/>
              <a:gd name="connsiteY8" fmla="*/ 0 h 125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10" h="1257117">
                <a:moveTo>
                  <a:pt x="32685" y="0"/>
                </a:moveTo>
                <a:lnTo>
                  <a:pt x="55394" y="5839"/>
                </a:lnTo>
                <a:cubicBezTo>
                  <a:pt x="480066" y="137926"/>
                  <a:pt x="788410" y="534046"/>
                  <a:pt x="788410" y="1002182"/>
                </a:cubicBezTo>
                <a:cubicBezTo>
                  <a:pt x="788410" y="1074203"/>
                  <a:pt x="781112" y="1144520"/>
                  <a:pt x="767215" y="1212432"/>
                </a:cubicBezTo>
                <a:lnTo>
                  <a:pt x="755726" y="1257117"/>
                </a:lnTo>
                <a:lnTo>
                  <a:pt x="733016" y="1251278"/>
                </a:lnTo>
                <a:cubicBezTo>
                  <a:pt x="308344" y="1119191"/>
                  <a:pt x="0" y="723072"/>
                  <a:pt x="0" y="254935"/>
                </a:cubicBezTo>
                <a:cubicBezTo>
                  <a:pt x="0" y="182914"/>
                  <a:pt x="7298" y="112598"/>
                  <a:pt x="21195" y="44685"/>
                </a:cubicBezTo>
                <a:lnTo>
                  <a:pt x="3268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4F880B6-C5E5-4138-9AB8-492D8AD70359}"/>
              </a:ext>
            </a:extLst>
          </p:cNvPr>
          <p:cNvSpPr/>
          <p:nvPr/>
        </p:nvSpPr>
        <p:spPr>
          <a:xfrm>
            <a:off x="2552812" y="873452"/>
            <a:ext cx="2053805" cy="2086490"/>
          </a:xfrm>
          <a:custGeom>
            <a:avLst/>
            <a:gdLst>
              <a:gd name="connsiteX0" fmla="*/ 1010560 w 2053805"/>
              <a:gd name="connsiteY0" fmla="*/ 0 h 2086490"/>
              <a:gd name="connsiteX1" fmla="*/ 2053805 w 2053805"/>
              <a:gd name="connsiteY1" fmla="*/ 1043245 h 2086490"/>
              <a:gd name="connsiteX2" fmla="*/ 1010560 w 2053805"/>
              <a:gd name="connsiteY2" fmla="*/ 2086490 h 2086490"/>
              <a:gd name="connsiteX3" fmla="*/ 800310 w 2053805"/>
              <a:gd name="connsiteY3" fmla="*/ 2065295 h 2086490"/>
              <a:gd name="connsiteX4" fmla="*/ 723041 w 2053805"/>
              <a:gd name="connsiteY4" fmla="*/ 2045427 h 2086490"/>
              <a:gd name="connsiteX5" fmla="*/ 734530 w 2053805"/>
              <a:gd name="connsiteY5" fmla="*/ 2000742 h 2086490"/>
              <a:gd name="connsiteX6" fmla="*/ 755725 w 2053805"/>
              <a:gd name="connsiteY6" fmla="*/ 1790492 h 2086490"/>
              <a:gd name="connsiteX7" fmla="*/ 22709 w 2053805"/>
              <a:gd name="connsiteY7" fmla="*/ 794149 h 2086490"/>
              <a:gd name="connsiteX8" fmla="*/ 0 w 2053805"/>
              <a:gd name="connsiteY8" fmla="*/ 788310 h 2086490"/>
              <a:gd name="connsiteX9" fmla="*/ 14217 w 2053805"/>
              <a:gd name="connsiteY9" fmla="*/ 733016 h 2086490"/>
              <a:gd name="connsiteX10" fmla="*/ 1010560 w 2053805"/>
              <a:gd name="connsiteY10"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805" h="2086490">
                <a:moveTo>
                  <a:pt x="1010560" y="0"/>
                </a:moveTo>
                <a:cubicBezTo>
                  <a:pt x="1586728" y="0"/>
                  <a:pt x="2053805" y="467077"/>
                  <a:pt x="2053805" y="1043245"/>
                </a:cubicBezTo>
                <a:cubicBezTo>
                  <a:pt x="2053805" y="1619413"/>
                  <a:pt x="1586728" y="2086490"/>
                  <a:pt x="1010560" y="2086490"/>
                </a:cubicBezTo>
                <a:cubicBezTo>
                  <a:pt x="938539" y="2086490"/>
                  <a:pt x="868223" y="2079192"/>
                  <a:pt x="800310" y="2065295"/>
                </a:cubicBezTo>
                <a:lnTo>
                  <a:pt x="723041" y="2045427"/>
                </a:lnTo>
                <a:lnTo>
                  <a:pt x="734530" y="2000742"/>
                </a:lnTo>
                <a:cubicBezTo>
                  <a:pt x="748427" y="1932830"/>
                  <a:pt x="755725" y="1862513"/>
                  <a:pt x="755725" y="1790492"/>
                </a:cubicBezTo>
                <a:cubicBezTo>
                  <a:pt x="755725" y="1322356"/>
                  <a:pt x="447381" y="926236"/>
                  <a:pt x="22709" y="794149"/>
                </a:cubicBezTo>
                <a:lnTo>
                  <a:pt x="0" y="788310"/>
                </a:lnTo>
                <a:lnTo>
                  <a:pt x="14217" y="733016"/>
                </a:lnTo>
                <a:cubicBezTo>
                  <a:pt x="146304" y="308344"/>
                  <a:pt x="542424" y="0"/>
                  <a:pt x="1010560"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B165BC6-9108-43CB-8438-F15643B27E77}"/>
              </a:ext>
            </a:extLst>
          </p:cNvPr>
          <p:cNvSpPr/>
          <p:nvPr/>
        </p:nvSpPr>
        <p:spPr>
          <a:xfrm>
            <a:off x="185008" y="960473"/>
            <a:ext cx="2014168" cy="2086490"/>
          </a:xfrm>
          <a:custGeom>
            <a:avLst/>
            <a:gdLst>
              <a:gd name="connsiteX0" fmla="*/ 1043245 w 2014168"/>
              <a:gd name="connsiteY0" fmla="*/ 0 h 2086490"/>
              <a:gd name="connsiteX1" fmla="*/ 2004507 w 2014168"/>
              <a:gd name="connsiteY1" fmla="*/ 637167 h 2086490"/>
              <a:gd name="connsiteX2" fmla="*/ 2014168 w 2014168"/>
              <a:gd name="connsiteY2" fmla="*/ 663564 h 2086490"/>
              <a:gd name="connsiteX3" fmla="*/ 1973617 w 2014168"/>
              <a:gd name="connsiteY3" fmla="*/ 665612 h 2086490"/>
              <a:gd name="connsiteX4" fmla="*/ 1037038 w 2014168"/>
              <a:gd name="connsiteY4" fmla="*/ 1703471 h 2086490"/>
              <a:gd name="connsiteX5" fmla="*/ 1083940 w 2014168"/>
              <a:gd name="connsiteY5" fmla="*/ 2013700 h 2086490"/>
              <a:gd name="connsiteX6" fmla="*/ 1109359 w 2014168"/>
              <a:gd name="connsiteY6" fmla="*/ 2083152 h 2086490"/>
              <a:gd name="connsiteX7" fmla="*/ 1043245 w 2014168"/>
              <a:gd name="connsiteY7" fmla="*/ 2086490 h 2086490"/>
              <a:gd name="connsiteX8" fmla="*/ 0 w 2014168"/>
              <a:gd name="connsiteY8" fmla="*/ 1043245 h 2086490"/>
              <a:gd name="connsiteX9" fmla="*/ 1043245 w 2014168"/>
              <a:gd name="connsiteY9"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168" h="2086490">
                <a:moveTo>
                  <a:pt x="1043245" y="0"/>
                </a:moveTo>
                <a:cubicBezTo>
                  <a:pt x="1475371" y="0"/>
                  <a:pt x="1846133" y="262731"/>
                  <a:pt x="2004507" y="637167"/>
                </a:cubicBezTo>
                <a:lnTo>
                  <a:pt x="2014168" y="663564"/>
                </a:lnTo>
                <a:lnTo>
                  <a:pt x="1973617" y="665612"/>
                </a:lnTo>
                <a:cubicBezTo>
                  <a:pt x="1447555" y="719037"/>
                  <a:pt x="1037038" y="1163314"/>
                  <a:pt x="1037038" y="1703471"/>
                </a:cubicBezTo>
                <a:cubicBezTo>
                  <a:pt x="1037038" y="1811503"/>
                  <a:pt x="1053459" y="1915699"/>
                  <a:pt x="1083940" y="2013700"/>
                </a:cubicBezTo>
                <a:lnTo>
                  <a:pt x="1109359" y="2083152"/>
                </a:lnTo>
                <a:lnTo>
                  <a:pt x="1043245" y="2086490"/>
                </a:lnTo>
                <a:cubicBezTo>
                  <a:pt x="467077" y="2086490"/>
                  <a:pt x="0" y="1619413"/>
                  <a:pt x="0" y="1043245"/>
                </a:cubicBezTo>
                <a:cubicBezTo>
                  <a:pt x="0" y="467077"/>
                  <a:pt x="467077" y="0"/>
                  <a:pt x="104324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A851A74-A628-4619-ADB4-ACBD5EEAB195}"/>
              </a:ext>
            </a:extLst>
          </p:cNvPr>
          <p:cNvSpPr/>
          <p:nvPr/>
        </p:nvSpPr>
        <p:spPr>
          <a:xfrm>
            <a:off x="1294368" y="1620699"/>
            <a:ext cx="1981485" cy="2086490"/>
          </a:xfrm>
          <a:custGeom>
            <a:avLst/>
            <a:gdLst>
              <a:gd name="connsiteX0" fmla="*/ 970924 w 1981485"/>
              <a:gd name="connsiteY0" fmla="*/ 0 h 2086490"/>
              <a:gd name="connsiteX1" fmla="*/ 1181174 w 1981485"/>
              <a:gd name="connsiteY1" fmla="*/ 21195 h 2086490"/>
              <a:gd name="connsiteX2" fmla="*/ 1258444 w 1981485"/>
              <a:gd name="connsiteY2" fmla="*/ 41063 h 2086490"/>
              <a:gd name="connsiteX3" fmla="*/ 1246954 w 1981485"/>
              <a:gd name="connsiteY3" fmla="*/ 85748 h 2086490"/>
              <a:gd name="connsiteX4" fmla="*/ 1225759 w 1981485"/>
              <a:gd name="connsiteY4" fmla="*/ 295998 h 2086490"/>
              <a:gd name="connsiteX5" fmla="*/ 1958775 w 1981485"/>
              <a:gd name="connsiteY5" fmla="*/ 1292341 h 2086490"/>
              <a:gd name="connsiteX6" fmla="*/ 1981485 w 1981485"/>
              <a:gd name="connsiteY6" fmla="*/ 1298180 h 2086490"/>
              <a:gd name="connsiteX7" fmla="*/ 1967267 w 1981485"/>
              <a:gd name="connsiteY7" fmla="*/ 1353474 h 2086490"/>
              <a:gd name="connsiteX8" fmla="*/ 970924 w 1981485"/>
              <a:gd name="connsiteY8" fmla="*/ 2086490 h 2086490"/>
              <a:gd name="connsiteX9" fmla="*/ 9662 w 1981485"/>
              <a:gd name="connsiteY9" fmla="*/ 1449323 h 2086490"/>
              <a:gd name="connsiteX10" fmla="*/ 0 w 1981485"/>
              <a:gd name="connsiteY10" fmla="*/ 1422926 h 2086490"/>
              <a:gd name="connsiteX11" fmla="*/ 40552 w 1981485"/>
              <a:gd name="connsiteY11" fmla="*/ 1420878 h 2086490"/>
              <a:gd name="connsiteX12" fmla="*/ 977131 w 1981485"/>
              <a:gd name="connsiteY12" fmla="*/ 383019 h 2086490"/>
              <a:gd name="connsiteX13" fmla="*/ 930229 w 1981485"/>
              <a:gd name="connsiteY13" fmla="*/ 72790 h 2086490"/>
              <a:gd name="connsiteX14" fmla="*/ 904809 w 1981485"/>
              <a:gd name="connsiteY14" fmla="*/ 3338 h 2086490"/>
              <a:gd name="connsiteX15" fmla="*/ 970924 w 1981485"/>
              <a:gd name="connsiteY15" fmla="*/ 0 h 208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1485" h="2086490">
                <a:moveTo>
                  <a:pt x="970924" y="0"/>
                </a:moveTo>
                <a:cubicBezTo>
                  <a:pt x="1042945" y="0"/>
                  <a:pt x="1113261" y="7298"/>
                  <a:pt x="1181174" y="21195"/>
                </a:cubicBezTo>
                <a:lnTo>
                  <a:pt x="1258444" y="41063"/>
                </a:lnTo>
                <a:lnTo>
                  <a:pt x="1246954" y="85748"/>
                </a:lnTo>
                <a:cubicBezTo>
                  <a:pt x="1233057" y="153661"/>
                  <a:pt x="1225759" y="223977"/>
                  <a:pt x="1225759" y="295998"/>
                </a:cubicBezTo>
                <a:cubicBezTo>
                  <a:pt x="1225759" y="764135"/>
                  <a:pt x="1534103" y="1160254"/>
                  <a:pt x="1958775" y="1292341"/>
                </a:cubicBezTo>
                <a:lnTo>
                  <a:pt x="1981485" y="1298180"/>
                </a:lnTo>
                <a:lnTo>
                  <a:pt x="1967267" y="1353474"/>
                </a:lnTo>
                <a:cubicBezTo>
                  <a:pt x="1835180" y="1778146"/>
                  <a:pt x="1439061" y="2086490"/>
                  <a:pt x="970924" y="2086490"/>
                </a:cubicBezTo>
                <a:cubicBezTo>
                  <a:pt x="538798" y="2086490"/>
                  <a:pt x="168036" y="1823759"/>
                  <a:pt x="9662" y="1449323"/>
                </a:cubicBezTo>
                <a:lnTo>
                  <a:pt x="0" y="1422926"/>
                </a:lnTo>
                <a:lnTo>
                  <a:pt x="40552" y="1420878"/>
                </a:lnTo>
                <a:cubicBezTo>
                  <a:pt x="566614" y="1367453"/>
                  <a:pt x="977131" y="923177"/>
                  <a:pt x="977131" y="383019"/>
                </a:cubicBezTo>
                <a:cubicBezTo>
                  <a:pt x="977131" y="274988"/>
                  <a:pt x="960710" y="170791"/>
                  <a:pt x="930229" y="72790"/>
                </a:cubicBezTo>
                <a:lnTo>
                  <a:pt x="904809" y="3338"/>
                </a:lnTo>
                <a:lnTo>
                  <a:pt x="970924"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7154E5B-CB96-436F-ABC3-EAD65D90ACB7}"/>
                  </a:ext>
                </a:extLst>
              </p:cNvPr>
              <p:cNvSpPr txBox="1"/>
              <p:nvPr/>
            </p:nvSpPr>
            <p:spPr>
              <a:xfrm>
                <a:off x="1690188"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67" name="TextBox 66">
                <a:extLst>
                  <a:ext uri="{FF2B5EF4-FFF2-40B4-BE49-F238E27FC236}">
                    <a16:creationId xmlns:a16="http://schemas.microsoft.com/office/drawing/2014/main" id="{97154E5B-CB96-436F-ABC3-EAD65D90ACB7}"/>
                  </a:ext>
                </a:extLst>
              </p:cNvPr>
              <p:cNvSpPr txBox="1">
                <a:spLocks noRot="1" noChangeAspect="1" noMove="1" noResize="1" noEditPoints="1" noAdjustHandles="1" noChangeArrowheads="1" noChangeShapeType="1" noTextEdit="1"/>
              </p:cNvSpPr>
              <p:nvPr/>
            </p:nvSpPr>
            <p:spPr>
              <a:xfrm>
                <a:off x="1690188" y="216753"/>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B3BFC8A-9B67-4793-B667-5F9054FFEBFB}"/>
                  </a:ext>
                </a:extLst>
              </p:cNvPr>
              <p:cNvSpPr txBox="1"/>
              <p:nvPr/>
            </p:nvSpPr>
            <p:spPr>
              <a:xfrm>
                <a:off x="644124" y="216753"/>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68" name="TextBox 67">
                <a:extLst>
                  <a:ext uri="{FF2B5EF4-FFF2-40B4-BE49-F238E27FC236}">
                    <a16:creationId xmlns:a16="http://schemas.microsoft.com/office/drawing/2014/main" id="{0B3BFC8A-9B67-4793-B667-5F9054FFEBFB}"/>
                  </a:ext>
                </a:extLst>
              </p:cNvPr>
              <p:cNvSpPr txBox="1">
                <a:spLocks noRot="1" noChangeAspect="1" noMove="1" noResize="1" noEditPoints="1" noAdjustHandles="1" noChangeArrowheads="1" noChangeShapeType="1" noTextEdit="1"/>
              </p:cNvSpPr>
              <p:nvPr/>
            </p:nvSpPr>
            <p:spPr>
              <a:xfrm>
                <a:off x="644124" y="216753"/>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73FC9E3-8C03-46B1-9B52-BEE30C7B3CBF}"/>
                  </a:ext>
                </a:extLst>
              </p:cNvPr>
              <p:cNvSpPr txBox="1"/>
              <p:nvPr/>
            </p:nvSpPr>
            <p:spPr>
              <a:xfrm>
                <a:off x="2948916" y="216705"/>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69" name="TextBox 68">
                <a:extLst>
                  <a:ext uri="{FF2B5EF4-FFF2-40B4-BE49-F238E27FC236}">
                    <a16:creationId xmlns:a16="http://schemas.microsoft.com/office/drawing/2014/main" id="{F73FC9E3-8C03-46B1-9B52-BEE30C7B3CBF}"/>
                  </a:ext>
                </a:extLst>
              </p:cNvPr>
              <p:cNvSpPr txBox="1">
                <a:spLocks noRot="1" noChangeAspect="1" noMove="1" noResize="1" noEditPoints="1" noAdjustHandles="1" noChangeArrowheads="1" noChangeShapeType="1" noTextEdit="1"/>
              </p:cNvSpPr>
              <p:nvPr/>
            </p:nvSpPr>
            <p:spPr>
              <a:xfrm>
                <a:off x="2948916" y="216705"/>
                <a:ext cx="1257300" cy="553998"/>
              </a:xfrm>
              <a:prstGeom prst="rect">
                <a:avLst/>
              </a:prstGeom>
              <a:blipFill>
                <a:blip r:embed="rId7"/>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FC0D005-1FAC-4004-80C9-535D8CF18F8D}"/>
              </a:ext>
            </a:extLst>
          </p:cNvPr>
          <p:cNvSpPr txBox="1"/>
          <p:nvPr/>
        </p:nvSpPr>
        <p:spPr>
          <a:xfrm>
            <a:off x="592747" y="3951916"/>
            <a:ext cx="3452181" cy="461665"/>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A. No Multicollinearity</a:t>
            </a:r>
          </a:p>
        </p:txBody>
      </p:sp>
      <p:sp>
        <p:nvSpPr>
          <p:cNvPr id="76" name="TextBox 75">
            <a:extLst>
              <a:ext uri="{FF2B5EF4-FFF2-40B4-BE49-F238E27FC236}">
                <a16:creationId xmlns:a16="http://schemas.microsoft.com/office/drawing/2014/main" id="{BB363C47-7BAF-40B2-941D-37419777887A}"/>
              </a:ext>
            </a:extLst>
          </p:cNvPr>
          <p:cNvSpPr txBox="1"/>
          <p:nvPr/>
        </p:nvSpPr>
        <p:spPr>
          <a:xfrm>
            <a:off x="936330" y="1762677"/>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EB03473-DDEA-4458-86FD-3590AB1A766A}"/>
              </a:ext>
            </a:extLst>
          </p:cNvPr>
          <p:cNvSpPr txBox="1"/>
          <p:nvPr/>
        </p:nvSpPr>
        <p:spPr>
          <a:xfrm>
            <a:off x="6976866" y="234264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00830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DD10AEA3-B80F-46D3-AF2D-95C2B7C4A9C0}"/>
              </a:ext>
            </a:extLst>
          </p:cNvPr>
          <p:cNvSpPr/>
          <p:nvPr/>
        </p:nvSpPr>
        <p:spPr>
          <a:xfrm>
            <a:off x="2495830" y="2746027"/>
            <a:ext cx="615044" cy="1442828"/>
          </a:xfrm>
          <a:custGeom>
            <a:avLst/>
            <a:gdLst>
              <a:gd name="connsiteX0" fmla="*/ 195544 w 615044"/>
              <a:gd name="connsiteY0" fmla="*/ 0 h 1442828"/>
              <a:gd name="connsiteX1" fmla="*/ 234751 w 615044"/>
              <a:gd name="connsiteY1" fmla="*/ 29319 h 1442828"/>
              <a:gd name="connsiteX2" fmla="*/ 615044 w 615044"/>
              <a:gd name="connsiteY2" fmla="*/ 835714 h 1442828"/>
              <a:gd name="connsiteX3" fmla="*/ 436570 w 615044"/>
              <a:gd name="connsiteY3" fmla="*/ 1420000 h 1442828"/>
              <a:gd name="connsiteX4" fmla="*/ 419499 w 615044"/>
              <a:gd name="connsiteY4" fmla="*/ 1442828 h 1442828"/>
              <a:gd name="connsiteX5" fmla="*/ 380293 w 615044"/>
              <a:gd name="connsiteY5" fmla="*/ 1413509 h 1442828"/>
              <a:gd name="connsiteX6" fmla="*/ 0 w 615044"/>
              <a:gd name="connsiteY6" fmla="*/ 607114 h 1442828"/>
              <a:gd name="connsiteX7" fmla="*/ 178474 w 615044"/>
              <a:gd name="connsiteY7" fmla="*/ 22828 h 1442828"/>
              <a:gd name="connsiteX8" fmla="*/ 195544 w 615044"/>
              <a:gd name="connsiteY8" fmla="*/ 0 h 144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044" h="1442828">
                <a:moveTo>
                  <a:pt x="195544" y="0"/>
                </a:moveTo>
                <a:lnTo>
                  <a:pt x="234751" y="29319"/>
                </a:lnTo>
                <a:cubicBezTo>
                  <a:pt x="467005" y="220992"/>
                  <a:pt x="615044" y="511065"/>
                  <a:pt x="615044" y="835714"/>
                </a:cubicBezTo>
                <a:cubicBezTo>
                  <a:pt x="615044" y="1052147"/>
                  <a:pt x="549249" y="1253212"/>
                  <a:pt x="436570" y="1420000"/>
                </a:cubicBezTo>
                <a:lnTo>
                  <a:pt x="419499" y="1442828"/>
                </a:lnTo>
                <a:lnTo>
                  <a:pt x="380293" y="1413509"/>
                </a:lnTo>
                <a:cubicBezTo>
                  <a:pt x="148038" y="1221836"/>
                  <a:pt x="0" y="931763"/>
                  <a:pt x="0" y="607114"/>
                </a:cubicBezTo>
                <a:cubicBezTo>
                  <a:pt x="0" y="390681"/>
                  <a:pt x="65795" y="189616"/>
                  <a:pt x="178474" y="22828"/>
                </a:cubicBezTo>
                <a:lnTo>
                  <a:pt x="19554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2FB15939-F9A1-4EDF-89EB-7D544C031CE8}"/>
              </a:ext>
            </a:extLst>
          </p:cNvPr>
          <p:cNvSpPr/>
          <p:nvPr/>
        </p:nvSpPr>
        <p:spPr>
          <a:xfrm>
            <a:off x="4101473" y="2970111"/>
            <a:ext cx="484415" cy="1212374"/>
          </a:xfrm>
          <a:custGeom>
            <a:avLst/>
            <a:gdLst>
              <a:gd name="connsiteX0" fmla="*/ 410982 w 484415"/>
              <a:gd name="connsiteY0" fmla="*/ 0 h 1212374"/>
              <a:gd name="connsiteX1" fmla="*/ 437433 w 484415"/>
              <a:gd name="connsiteY1" fmla="*/ 72270 h 1212374"/>
              <a:gd name="connsiteX2" fmla="*/ 484415 w 484415"/>
              <a:gd name="connsiteY2" fmla="*/ 383030 h 1212374"/>
              <a:gd name="connsiteX3" fmla="*/ 104122 w 484415"/>
              <a:gd name="connsiteY3" fmla="*/ 1189425 h 1212374"/>
              <a:gd name="connsiteX4" fmla="*/ 73434 w 484415"/>
              <a:gd name="connsiteY4" fmla="*/ 1212374 h 1212374"/>
              <a:gd name="connsiteX5" fmla="*/ 46982 w 484415"/>
              <a:gd name="connsiteY5" fmla="*/ 1140104 h 1212374"/>
              <a:gd name="connsiteX6" fmla="*/ 0 w 484415"/>
              <a:gd name="connsiteY6" fmla="*/ 829344 h 1212374"/>
              <a:gd name="connsiteX7" fmla="*/ 380293 w 484415"/>
              <a:gd name="connsiteY7" fmla="*/ 22949 h 1212374"/>
              <a:gd name="connsiteX8" fmla="*/ 410982 w 484415"/>
              <a:gd name="connsiteY8" fmla="*/ 0 h 121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15" h="1212374">
                <a:moveTo>
                  <a:pt x="410982" y="0"/>
                </a:moveTo>
                <a:lnTo>
                  <a:pt x="437433" y="72270"/>
                </a:lnTo>
                <a:cubicBezTo>
                  <a:pt x="467967" y="170439"/>
                  <a:pt x="484415" y="274814"/>
                  <a:pt x="484415" y="383030"/>
                </a:cubicBezTo>
                <a:cubicBezTo>
                  <a:pt x="484415" y="707679"/>
                  <a:pt x="336377" y="997752"/>
                  <a:pt x="104122" y="1189425"/>
                </a:cubicBezTo>
                <a:lnTo>
                  <a:pt x="73434" y="1212374"/>
                </a:lnTo>
                <a:lnTo>
                  <a:pt x="46982" y="1140104"/>
                </a:lnTo>
                <a:cubicBezTo>
                  <a:pt x="16449" y="1041935"/>
                  <a:pt x="0" y="937561"/>
                  <a:pt x="0" y="829344"/>
                </a:cubicBezTo>
                <a:cubicBezTo>
                  <a:pt x="0" y="504695"/>
                  <a:pt x="148039" y="214622"/>
                  <a:pt x="380293" y="22949"/>
                </a:cubicBezTo>
                <a:lnTo>
                  <a:pt x="410982"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1C0117B-5BA5-4D72-B07E-80C748098137}"/>
              </a:ext>
            </a:extLst>
          </p:cNvPr>
          <p:cNvSpPr/>
          <p:nvPr/>
        </p:nvSpPr>
        <p:spPr>
          <a:xfrm>
            <a:off x="2691374" y="2308111"/>
            <a:ext cx="1821081" cy="2090058"/>
          </a:xfrm>
          <a:custGeom>
            <a:avLst/>
            <a:gdLst>
              <a:gd name="connsiteX0" fmla="*/ 849485 w 1821081"/>
              <a:gd name="connsiteY0" fmla="*/ 0 h 2090058"/>
              <a:gd name="connsiteX1" fmla="*/ 1812391 w 1821081"/>
              <a:gd name="connsiteY1" fmla="*/ 638256 h 2090058"/>
              <a:gd name="connsiteX2" fmla="*/ 1821081 w 1821081"/>
              <a:gd name="connsiteY2" fmla="*/ 661999 h 2090058"/>
              <a:gd name="connsiteX3" fmla="*/ 1790392 w 1821081"/>
              <a:gd name="connsiteY3" fmla="*/ 684948 h 2090058"/>
              <a:gd name="connsiteX4" fmla="*/ 1410099 w 1821081"/>
              <a:gd name="connsiteY4" fmla="*/ 1491343 h 2090058"/>
              <a:gd name="connsiteX5" fmla="*/ 1457081 w 1821081"/>
              <a:gd name="connsiteY5" fmla="*/ 1802103 h 2090058"/>
              <a:gd name="connsiteX6" fmla="*/ 1483533 w 1821081"/>
              <a:gd name="connsiteY6" fmla="*/ 1874373 h 2090058"/>
              <a:gd name="connsiteX7" fmla="*/ 1433771 w 1821081"/>
              <a:gd name="connsiteY7" fmla="*/ 1911584 h 2090058"/>
              <a:gd name="connsiteX8" fmla="*/ 849485 w 1821081"/>
              <a:gd name="connsiteY8" fmla="*/ 2090058 h 2090058"/>
              <a:gd name="connsiteX9" fmla="*/ 265199 w 1821081"/>
              <a:gd name="connsiteY9" fmla="*/ 1911584 h 2090058"/>
              <a:gd name="connsiteX10" fmla="*/ 223955 w 1821081"/>
              <a:gd name="connsiteY10" fmla="*/ 1880743 h 2090058"/>
              <a:gd name="connsiteX11" fmla="*/ 241026 w 1821081"/>
              <a:gd name="connsiteY11" fmla="*/ 1857915 h 2090058"/>
              <a:gd name="connsiteX12" fmla="*/ 419500 w 1821081"/>
              <a:gd name="connsiteY12" fmla="*/ 1273629 h 2090058"/>
              <a:gd name="connsiteX13" fmla="*/ 39207 w 1821081"/>
              <a:gd name="connsiteY13" fmla="*/ 467234 h 2090058"/>
              <a:gd name="connsiteX14" fmla="*/ 0 w 1821081"/>
              <a:gd name="connsiteY14" fmla="*/ 437915 h 2090058"/>
              <a:gd name="connsiteX15" fmla="*/ 43090 w 1821081"/>
              <a:gd name="connsiteY15" fmla="*/ 380293 h 2090058"/>
              <a:gd name="connsiteX16" fmla="*/ 849485 w 1821081"/>
              <a:gd name="connsiteY16"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1081" h="2090058">
                <a:moveTo>
                  <a:pt x="849485" y="0"/>
                </a:moveTo>
                <a:cubicBezTo>
                  <a:pt x="1282350" y="0"/>
                  <a:pt x="1653747" y="263180"/>
                  <a:pt x="1812391" y="638256"/>
                </a:cubicBezTo>
                <a:lnTo>
                  <a:pt x="1821081" y="661999"/>
                </a:lnTo>
                <a:lnTo>
                  <a:pt x="1790392" y="684948"/>
                </a:lnTo>
                <a:cubicBezTo>
                  <a:pt x="1558138" y="876621"/>
                  <a:pt x="1410099" y="1166694"/>
                  <a:pt x="1410099" y="1491343"/>
                </a:cubicBezTo>
                <a:cubicBezTo>
                  <a:pt x="1410099" y="1599560"/>
                  <a:pt x="1426548" y="1703934"/>
                  <a:pt x="1457081" y="1802103"/>
                </a:cubicBezTo>
                <a:lnTo>
                  <a:pt x="1483533" y="1874373"/>
                </a:lnTo>
                <a:lnTo>
                  <a:pt x="1433771" y="1911584"/>
                </a:lnTo>
                <a:cubicBezTo>
                  <a:pt x="1266983" y="2024263"/>
                  <a:pt x="1065918" y="2090058"/>
                  <a:pt x="849485" y="2090058"/>
                </a:cubicBezTo>
                <a:cubicBezTo>
                  <a:pt x="633052" y="2090058"/>
                  <a:pt x="431987" y="2024263"/>
                  <a:pt x="265199" y="1911584"/>
                </a:cubicBezTo>
                <a:lnTo>
                  <a:pt x="223955" y="1880743"/>
                </a:lnTo>
                <a:lnTo>
                  <a:pt x="241026" y="1857915"/>
                </a:lnTo>
                <a:cubicBezTo>
                  <a:pt x="353705" y="1691127"/>
                  <a:pt x="419500" y="1490062"/>
                  <a:pt x="419500" y="1273629"/>
                </a:cubicBezTo>
                <a:cubicBezTo>
                  <a:pt x="419500" y="948980"/>
                  <a:pt x="271461" y="658907"/>
                  <a:pt x="39207" y="467234"/>
                </a:cubicBezTo>
                <a:lnTo>
                  <a:pt x="0" y="437915"/>
                </a:lnTo>
                <a:lnTo>
                  <a:pt x="43090" y="380293"/>
                </a:lnTo>
                <a:cubicBezTo>
                  <a:pt x="234763" y="148038"/>
                  <a:pt x="524836" y="0"/>
                  <a:pt x="84948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F617DAE2-0D46-423B-8FFE-7C94B30864A0}"/>
              </a:ext>
            </a:extLst>
          </p:cNvPr>
          <p:cNvSpPr/>
          <p:nvPr/>
        </p:nvSpPr>
        <p:spPr>
          <a:xfrm>
            <a:off x="1020816" y="2536711"/>
            <a:ext cx="1894513" cy="2090058"/>
          </a:xfrm>
          <a:custGeom>
            <a:avLst/>
            <a:gdLst>
              <a:gd name="connsiteX0" fmla="*/ 1045029 w 1894513"/>
              <a:gd name="connsiteY0" fmla="*/ 0 h 2090058"/>
              <a:gd name="connsiteX1" fmla="*/ 1629315 w 1894513"/>
              <a:gd name="connsiteY1" fmla="*/ 178474 h 2090058"/>
              <a:gd name="connsiteX2" fmla="*/ 1670558 w 1894513"/>
              <a:gd name="connsiteY2" fmla="*/ 209315 h 2090058"/>
              <a:gd name="connsiteX3" fmla="*/ 1653488 w 1894513"/>
              <a:gd name="connsiteY3" fmla="*/ 232143 h 2090058"/>
              <a:gd name="connsiteX4" fmla="*/ 1475014 w 1894513"/>
              <a:gd name="connsiteY4" fmla="*/ 816429 h 2090058"/>
              <a:gd name="connsiteX5" fmla="*/ 1855307 w 1894513"/>
              <a:gd name="connsiteY5" fmla="*/ 1622824 h 2090058"/>
              <a:gd name="connsiteX6" fmla="*/ 1894513 w 1894513"/>
              <a:gd name="connsiteY6" fmla="*/ 1652143 h 2090058"/>
              <a:gd name="connsiteX7" fmla="*/ 1851424 w 1894513"/>
              <a:gd name="connsiteY7" fmla="*/ 1709765 h 2090058"/>
              <a:gd name="connsiteX8" fmla="*/ 1045029 w 1894513"/>
              <a:gd name="connsiteY8" fmla="*/ 2090058 h 2090058"/>
              <a:gd name="connsiteX9" fmla="*/ 0 w 1894513"/>
              <a:gd name="connsiteY9" fmla="*/ 1045029 h 2090058"/>
              <a:gd name="connsiteX10" fmla="*/ 1045029 w 1894513"/>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4513" h="2090058">
                <a:moveTo>
                  <a:pt x="1045029" y="0"/>
                </a:moveTo>
                <a:cubicBezTo>
                  <a:pt x="1261462" y="0"/>
                  <a:pt x="1462527" y="65795"/>
                  <a:pt x="1629315" y="178474"/>
                </a:cubicBezTo>
                <a:lnTo>
                  <a:pt x="1670558" y="209315"/>
                </a:lnTo>
                <a:lnTo>
                  <a:pt x="1653488" y="232143"/>
                </a:lnTo>
                <a:cubicBezTo>
                  <a:pt x="1540809" y="398931"/>
                  <a:pt x="1475014" y="599996"/>
                  <a:pt x="1475014" y="816429"/>
                </a:cubicBezTo>
                <a:cubicBezTo>
                  <a:pt x="1475014" y="1141078"/>
                  <a:pt x="1623052" y="1431151"/>
                  <a:pt x="1855307" y="1622824"/>
                </a:cubicBezTo>
                <a:lnTo>
                  <a:pt x="1894513" y="1652143"/>
                </a:lnTo>
                <a:lnTo>
                  <a:pt x="1851424" y="1709765"/>
                </a:lnTo>
                <a:cubicBezTo>
                  <a:pt x="1659750" y="1942020"/>
                  <a:pt x="1369678" y="2090058"/>
                  <a:pt x="1045029" y="2090058"/>
                </a:cubicBezTo>
                <a:cubicBezTo>
                  <a:pt x="467875" y="2090058"/>
                  <a:pt x="0" y="1622183"/>
                  <a:pt x="0" y="1045029"/>
                </a:cubicBezTo>
                <a:cubicBezTo>
                  <a:pt x="0" y="467875"/>
                  <a:pt x="467875" y="0"/>
                  <a:pt x="104502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40BD194E-9F99-4E36-9093-8A0628C9D070}"/>
              </a:ext>
            </a:extLst>
          </p:cNvPr>
          <p:cNvSpPr/>
          <p:nvPr/>
        </p:nvSpPr>
        <p:spPr>
          <a:xfrm>
            <a:off x="4174907" y="2754425"/>
            <a:ext cx="2016624" cy="2090058"/>
          </a:xfrm>
          <a:custGeom>
            <a:avLst/>
            <a:gdLst>
              <a:gd name="connsiteX0" fmla="*/ 971595 w 2016624"/>
              <a:gd name="connsiteY0" fmla="*/ 0 h 2090058"/>
              <a:gd name="connsiteX1" fmla="*/ 2016624 w 2016624"/>
              <a:gd name="connsiteY1" fmla="*/ 1045029 h 2090058"/>
              <a:gd name="connsiteX2" fmla="*/ 971595 w 2016624"/>
              <a:gd name="connsiteY2" fmla="*/ 2090058 h 2090058"/>
              <a:gd name="connsiteX3" fmla="*/ 8690 w 2016624"/>
              <a:gd name="connsiteY3" fmla="*/ 1451802 h 2090058"/>
              <a:gd name="connsiteX4" fmla="*/ 0 w 2016624"/>
              <a:gd name="connsiteY4" fmla="*/ 1428059 h 2090058"/>
              <a:gd name="connsiteX5" fmla="*/ 30688 w 2016624"/>
              <a:gd name="connsiteY5" fmla="*/ 1405110 h 2090058"/>
              <a:gd name="connsiteX6" fmla="*/ 410981 w 2016624"/>
              <a:gd name="connsiteY6" fmla="*/ 598715 h 2090058"/>
              <a:gd name="connsiteX7" fmla="*/ 363999 w 2016624"/>
              <a:gd name="connsiteY7" fmla="*/ 287955 h 2090058"/>
              <a:gd name="connsiteX8" fmla="*/ 337548 w 2016624"/>
              <a:gd name="connsiteY8" fmla="*/ 215685 h 2090058"/>
              <a:gd name="connsiteX9" fmla="*/ 387309 w 2016624"/>
              <a:gd name="connsiteY9" fmla="*/ 178474 h 2090058"/>
              <a:gd name="connsiteX10" fmla="*/ 971595 w 2016624"/>
              <a:gd name="connsiteY10" fmla="*/ 0 h 209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624" h="2090058">
                <a:moveTo>
                  <a:pt x="971595" y="0"/>
                </a:moveTo>
                <a:cubicBezTo>
                  <a:pt x="1548749" y="0"/>
                  <a:pt x="2016624" y="467875"/>
                  <a:pt x="2016624" y="1045029"/>
                </a:cubicBezTo>
                <a:cubicBezTo>
                  <a:pt x="2016624" y="1622183"/>
                  <a:pt x="1548749" y="2090058"/>
                  <a:pt x="971595" y="2090058"/>
                </a:cubicBezTo>
                <a:cubicBezTo>
                  <a:pt x="538730" y="2090058"/>
                  <a:pt x="167334" y="1826879"/>
                  <a:pt x="8690" y="1451802"/>
                </a:cubicBezTo>
                <a:lnTo>
                  <a:pt x="0" y="1428059"/>
                </a:lnTo>
                <a:lnTo>
                  <a:pt x="30688" y="1405110"/>
                </a:lnTo>
                <a:cubicBezTo>
                  <a:pt x="262943" y="1213437"/>
                  <a:pt x="410981" y="923364"/>
                  <a:pt x="410981" y="598715"/>
                </a:cubicBezTo>
                <a:cubicBezTo>
                  <a:pt x="410981" y="490499"/>
                  <a:pt x="394533" y="386124"/>
                  <a:pt x="363999" y="287955"/>
                </a:cubicBezTo>
                <a:lnTo>
                  <a:pt x="337548" y="215685"/>
                </a:lnTo>
                <a:lnTo>
                  <a:pt x="387309" y="178474"/>
                </a:lnTo>
                <a:cubicBezTo>
                  <a:pt x="554097" y="65795"/>
                  <a:pt x="755162" y="0"/>
                  <a:pt x="971595"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C5F4B36-E777-4995-A98F-16956B9517C4}"/>
                  </a:ext>
                </a:extLst>
              </p:cNvPr>
              <p:cNvSpPr txBox="1"/>
              <p:nvPr/>
            </p:nvSpPr>
            <p:spPr>
              <a:xfrm>
                <a:off x="1127350" y="1905187"/>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83" name="TextBox 82">
                <a:extLst>
                  <a:ext uri="{FF2B5EF4-FFF2-40B4-BE49-F238E27FC236}">
                    <a16:creationId xmlns:a16="http://schemas.microsoft.com/office/drawing/2014/main" id="{5C5F4B36-E777-4995-A98F-16956B9517C4}"/>
                  </a:ext>
                </a:extLst>
              </p:cNvPr>
              <p:cNvSpPr txBox="1">
                <a:spLocks noRot="1" noChangeAspect="1" noMove="1" noResize="1" noEditPoints="1" noAdjustHandles="1" noChangeArrowheads="1" noChangeShapeType="1" noTextEdit="1"/>
              </p:cNvSpPr>
              <p:nvPr/>
            </p:nvSpPr>
            <p:spPr>
              <a:xfrm>
                <a:off x="1127350" y="1905187"/>
                <a:ext cx="125730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F5939EF-C70D-4FE9-AC1F-E45ACB71B615}"/>
                  </a:ext>
                </a:extLst>
              </p:cNvPr>
              <p:cNvSpPr txBox="1"/>
              <p:nvPr/>
            </p:nvSpPr>
            <p:spPr>
              <a:xfrm>
                <a:off x="2973264" y="1483829"/>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84" name="TextBox 83">
                <a:extLst>
                  <a:ext uri="{FF2B5EF4-FFF2-40B4-BE49-F238E27FC236}">
                    <a16:creationId xmlns:a16="http://schemas.microsoft.com/office/drawing/2014/main" id="{4F5939EF-C70D-4FE9-AC1F-E45ACB71B615}"/>
                  </a:ext>
                </a:extLst>
              </p:cNvPr>
              <p:cNvSpPr txBox="1">
                <a:spLocks noRot="1" noChangeAspect="1" noMove="1" noResize="1" noEditPoints="1" noAdjustHandles="1" noChangeArrowheads="1" noChangeShapeType="1" noTextEdit="1"/>
              </p:cNvSpPr>
              <p:nvPr/>
            </p:nvSpPr>
            <p:spPr>
              <a:xfrm>
                <a:off x="2973264" y="1483829"/>
                <a:ext cx="125730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4796A68-E41F-4247-8924-7099210CD595}"/>
                  </a:ext>
                </a:extLst>
              </p:cNvPr>
              <p:cNvSpPr txBox="1"/>
              <p:nvPr/>
            </p:nvSpPr>
            <p:spPr>
              <a:xfrm>
                <a:off x="4707999" y="2106571"/>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85" name="TextBox 84">
                <a:extLst>
                  <a:ext uri="{FF2B5EF4-FFF2-40B4-BE49-F238E27FC236}">
                    <a16:creationId xmlns:a16="http://schemas.microsoft.com/office/drawing/2014/main" id="{D4796A68-E41F-4247-8924-7099210CD595}"/>
                  </a:ext>
                </a:extLst>
              </p:cNvPr>
              <p:cNvSpPr txBox="1">
                <a:spLocks noRot="1" noChangeAspect="1" noMove="1" noResize="1" noEditPoints="1" noAdjustHandles="1" noChangeArrowheads="1" noChangeShapeType="1" noTextEdit="1"/>
              </p:cNvSpPr>
              <p:nvPr/>
            </p:nvSpPr>
            <p:spPr>
              <a:xfrm>
                <a:off x="4707999" y="2106571"/>
                <a:ext cx="1257300" cy="553998"/>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845FD5C9-BA0F-430A-8A9D-5A464F26FA32}"/>
              </a:ext>
            </a:extLst>
          </p:cNvPr>
          <p:cNvSpPr txBox="1"/>
          <p:nvPr/>
        </p:nvSpPr>
        <p:spPr>
          <a:xfrm>
            <a:off x="1968072" y="5123841"/>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C. Indirect &amp; Low Multicollinearity</a:t>
            </a:r>
          </a:p>
        </p:txBody>
      </p:sp>
      <p:sp>
        <p:nvSpPr>
          <p:cNvPr id="87" name="TextBox 86">
            <a:extLst>
              <a:ext uri="{FF2B5EF4-FFF2-40B4-BE49-F238E27FC236}">
                <a16:creationId xmlns:a16="http://schemas.microsoft.com/office/drawing/2014/main" id="{A16CEBE6-99A9-48B5-A7BD-942D34356593}"/>
              </a:ext>
            </a:extLst>
          </p:cNvPr>
          <p:cNvSpPr txBox="1"/>
          <p:nvPr/>
        </p:nvSpPr>
        <p:spPr>
          <a:xfrm>
            <a:off x="2083272" y="3422888"/>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8" name="Freeform: Shape 87">
            <a:extLst>
              <a:ext uri="{FF2B5EF4-FFF2-40B4-BE49-F238E27FC236}">
                <a16:creationId xmlns:a16="http://schemas.microsoft.com/office/drawing/2014/main" id="{FEFF3B59-861A-4607-A83B-3847FF57811D}"/>
              </a:ext>
            </a:extLst>
          </p:cNvPr>
          <p:cNvSpPr/>
          <p:nvPr/>
        </p:nvSpPr>
        <p:spPr>
          <a:xfrm>
            <a:off x="9337358" y="2415179"/>
            <a:ext cx="340603" cy="414213"/>
          </a:xfrm>
          <a:custGeom>
            <a:avLst/>
            <a:gdLst>
              <a:gd name="connsiteX0" fmla="*/ 181949 w 340603"/>
              <a:gd name="connsiteY0" fmla="*/ 0 h 414213"/>
              <a:gd name="connsiteX1" fmla="*/ 232939 w 340603"/>
              <a:gd name="connsiteY1" fmla="*/ 83932 h 414213"/>
              <a:gd name="connsiteX2" fmla="*/ 337907 w 340603"/>
              <a:gd name="connsiteY2" fmla="*/ 371636 h 414213"/>
              <a:gd name="connsiteX3" fmla="*/ 340603 w 340603"/>
              <a:gd name="connsiteY3" fmla="*/ 389303 h 414213"/>
              <a:gd name="connsiteX4" fmla="*/ 243978 w 340603"/>
              <a:gd name="connsiteY4" fmla="*/ 384424 h 414213"/>
              <a:gd name="connsiteX5" fmla="*/ 33229 w 340603"/>
              <a:gd name="connsiteY5" fmla="*/ 405669 h 414213"/>
              <a:gd name="connsiteX6" fmla="*/ 0 w 340603"/>
              <a:gd name="connsiteY6" fmla="*/ 414213 h 414213"/>
              <a:gd name="connsiteX7" fmla="*/ 1417 w 340603"/>
              <a:gd name="connsiteY7" fmla="*/ 404928 h 414213"/>
              <a:gd name="connsiteX8" fmla="*/ 158765 w 340603"/>
              <a:gd name="connsiteY8" fmla="*/ 31004 h 414213"/>
              <a:gd name="connsiteX9" fmla="*/ 181949 w 340603"/>
              <a:gd name="connsiteY9" fmla="*/ 0 h 41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03" h="414213">
                <a:moveTo>
                  <a:pt x="181949" y="0"/>
                </a:moveTo>
                <a:lnTo>
                  <a:pt x="232939" y="83932"/>
                </a:lnTo>
                <a:cubicBezTo>
                  <a:pt x="281234" y="172835"/>
                  <a:pt x="317012" y="269525"/>
                  <a:pt x="337907" y="371636"/>
                </a:cubicBezTo>
                <a:lnTo>
                  <a:pt x="340603" y="389303"/>
                </a:lnTo>
                <a:lnTo>
                  <a:pt x="243978" y="384424"/>
                </a:lnTo>
                <a:cubicBezTo>
                  <a:pt x="171786" y="384424"/>
                  <a:pt x="101303" y="391740"/>
                  <a:pt x="33229" y="405669"/>
                </a:cubicBezTo>
                <a:lnTo>
                  <a:pt x="0" y="414213"/>
                </a:lnTo>
                <a:lnTo>
                  <a:pt x="1417" y="404928"/>
                </a:lnTo>
                <a:cubicBezTo>
                  <a:pt x="29277" y="268780"/>
                  <a:pt x="83595" y="142270"/>
                  <a:pt x="158765" y="31004"/>
                </a:cubicBezTo>
                <a:lnTo>
                  <a:pt x="181949" y="0"/>
                </a:ln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ECD93069-FA22-4E0C-9493-EAD348E0398C}"/>
              </a:ext>
            </a:extLst>
          </p:cNvPr>
          <p:cNvSpPr/>
          <p:nvPr/>
        </p:nvSpPr>
        <p:spPr>
          <a:xfrm>
            <a:off x="9494733" y="2804482"/>
            <a:ext cx="1132324" cy="1272095"/>
          </a:xfrm>
          <a:custGeom>
            <a:avLst/>
            <a:gdLst>
              <a:gd name="connsiteX0" fmla="*/ 183228 w 1132324"/>
              <a:gd name="connsiteY0" fmla="*/ 0 h 1272095"/>
              <a:gd name="connsiteX1" fmla="*/ 193522 w 1132324"/>
              <a:gd name="connsiteY1" fmla="*/ 520 h 1272095"/>
              <a:gd name="connsiteX2" fmla="*/ 1132324 w 1132324"/>
              <a:gd name="connsiteY2" fmla="*/ 1040842 h 1272095"/>
              <a:gd name="connsiteX3" fmla="*/ 1126925 w 1132324"/>
              <a:gd name="connsiteY3" fmla="*/ 1147761 h 1272095"/>
              <a:gd name="connsiteX4" fmla="*/ 1112496 w 1132324"/>
              <a:gd name="connsiteY4" fmla="*/ 1242306 h 1272095"/>
              <a:gd name="connsiteX5" fmla="*/ 1079267 w 1132324"/>
              <a:gd name="connsiteY5" fmla="*/ 1250850 h 1272095"/>
              <a:gd name="connsiteX6" fmla="*/ 868518 w 1132324"/>
              <a:gd name="connsiteY6" fmla="*/ 1272095 h 1272095"/>
              <a:gd name="connsiteX7" fmla="*/ 1390 w 1132324"/>
              <a:gd name="connsiteY7" fmla="*/ 811047 h 1272095"/>
              <a:gd name="connsiteX8" fmla="*/ 0 w 1132324"/>
              <a:gd name="connsiteY8" fmla="*/ 808759 h 1272095"/>
              <a:gd name="connsiteX9" fmla="*/ 23184 w 1132324"/>
              <a:gd name="connsiteY9" fmla="*/ 777755 h 1272095"/>
              <a:gd name="connsiteX10" fmla="*/ 201777 w 1132324"/>
              <a:gd name="connsiteY10" fmla="*/ 193082 h 1272095"/>
              <a:gd name="connsiteX11" fmla="*/ 196378 w 1132324"/>
              <a:gd name="connsiteY11" fmla="*/ 86163 h 1272095"/>
              <a:gd name="connsiteX12" fmla="*/ 183228 w 1132324"/>
              <a:gd name="connsiteY12" fmla="*/ 0 h 127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324" h="1272095">
                <a:moveTo>
                  <a:pt x="183228" y="0"/>
                </a:moveTo>
                <a:lnTo>
                  <a:pt x="193522" y="520"/>
                </a:lnTo>
                <a:cubicBezTo>
                  <a:pt x="720833" y="54071"/>
                  <a:pt x="1132324" y="499402"/>
                  <a:pt x="1132324" y="1040842"/>
                </a:cubicBezTo>
                <a:cubicBezTo>
                  <a:pt x="1132324" y="1076938"/>
                  <a:pt x="1130495" y="1112607"/>
                  <a:pt x="1126925" y="1147761"/>
                </a:cubicBezTo>
                <a:lnTo>
                  <a:pt x="1112496" y="1242306"/>
                </a:lnTo>
                <a:lnTo>
                  <a:pt x="1079267" y="1250850"/>
                </a:lnTo>
                <a:cubicBezTo>
                  <a:pt x="1011193" y="1264780"/>
                  <a:pt x="940710" y="1272095"/>
                  <a:pt x="868518" y="1272095"/>
                </a:cubicBezTo>
                <a:cubicBezTo>
                  <a:pt x="507558" y="1272095"/>
                  <a:pt x="189313" y="1089210"/>
                  <a:pt x="1390" y="811047"/>
                </a:cubicBezTo>
                <a:lnTo>
                  <a:pt x="0" y="808759"/>
                </a:lnTo>
                <a:lnTo>
                  <a:pt x="23184" y="777755"/>
                </a:lnTo>
                <a:cubicBezTo>
                  <a:pt x="135938" y="610857"/>
                  <a:pt x="201777" y="409658"/>
                  <a:pt x="201777" y="193082"/>
                </a:cubicBezTo>
                <a:cubicBezTo>
                  <a:pt x="201777" y="156986"/>
                  <a:pt x="199948" y="121317"/>
                  <a:pt x="196378" y="86163"/>
                </a:cubicBezTo>
                <a:lnTo>
                  <a:pt x="1832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0BD0FC86-FAEC-4D36-8A0C-074AA4954058}"/>
              </a:ext>
            </a:extLst>
          </p:cNvPr>
          <p:cNvSpPr/>
          <p:nvPr/>
        </p:nvSpPr>
        <p:spPr>
          <a:xfrm>
            <a:off x="8535615" y="2829392"/>
            <a:ext cx="959118" cy="1213893"/>
          </a:xfrm>
          <a:custGeom>
            <a:avLst/>
            <a:gdLst>
              <a:gd name="connsiteX0" fmla="*/ 801743 w 959118"/>
              <a:gd name="connsiteY0" fmla="*/ 0 h 1213893"/>
              <a:gd name="connsiteX1" fmla="*/ 787314 w 959118"/>
              <a:gd name="connsiteY1" fmla="*/ 94545 h 1213893"/>
              <a:gd name="connsiteX2" fmla="*/ 781915 w 959118"/>
              <a:gd name="connsiteY2" fmla="*/ 201464 h 1213893"/>
              <a:gd name="connsiteX3" fmla="*/ 908128 w 959118"/>
              <a:gd name="connsiteY3" fmla="*/ 699917 h 1213893"/>
              <a:gd name="connsiteX4" fmla="*/ 959118 w 959118"/>
              <a:gd name="connsiteY4" fmla="*/ 783849 h 1213893"/>
              <a:gd name="connsiteX5" fmla="*/ 922103 w 959118"/>
              <a:gd name="connsiteY5" fmla="*/ 833348 h 1213893"/>
              <a:gd name="connsiteX6" fmla="*/ 115174 w 959118"/>
              <a:gd name="connsiteY6" fmla="*/ 1213893 h 1213893"/>
              <a:gd name="connsiteX7" fmla="*/ 18549 w 959118"/>
              <a:gd name="connsiteY7" fmla="*/ 1209014 h 1213893"/>
              <a:gd name="connsiteX8" fmla="*/ 5399 w 959118"/>
              <a:gd name="connsiteY8" fmla="*/ 1122851 h 1213893"/>
              <a:gd name="connsiteX9" fmla="*/ 0 w 959118"/>
              <a:gd name="connsiteY9" fmla="*/ 1015932 h 1213893"/>
              <a:gd name="connsiteX10" fmla="*/ 734755 w 959118"/>
              <a:gd name="connsiteY10" fmla="*/ 17225 h 1213893"/>
              <a:gd name="connsiteX11" fmla="*/ 801743 w 959118"/>
              <a:gd name="connsiteY11" fmla="*/ 0 h 121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9118" h="1213893">
                <a:moveTo>
                  <a:pt x="801743" y="0"/>
                </a:moveTo>
                <a:lnTo>
                  <a:pt x="787314" y="94545"/>
                </a:lnTo>
                <a:cubicBezTo>
                  <a:pt x="783744" y="129699"/>
                  <a:pt x="781915" y="165368"/>
                  <a:pt x="781915" y="201464"/>
                </a:cubicBezTo>
                <a:cubicBezTo>
                  <a:pt x="781915" y="381944"/>
                  <a:pt x="827636" y="551745"/>
                  <a:pt x="908128" y="699917"/>
                </a:cubicBezTo>
                <a:lnTo>
                  <a:pt x="959118" y="783849"/>
                </a:lnTo>
                <a:lnTo>
                  <a:pt x="922103" y="833348"/>
                </a:lnTo>
                <a:cubicBezTo>
                  <a:pt x="730303" y="1065756"/>
                  <a:pt x="440038" y="1213893"/>
                  <a:pt x="115174" y="1213893"/>
                </a:cubicBezTo>
                <a:lnTo>
                  <a:pt x="18549" y="1209014"/>
                </a:lnTo>
                <a:lnTo>
                  <a:pt x="5399" y="1122851"/>
                </a:lnTo>
                <a:cubicBezTo>
                  <a:pt x="1829" y="1087697"/>
                  <a:pt x="0" y="1052028"/>
                  <a:pt x="0" y="1015932"/>
                </a:cubicBezTo>
                <a:cubicBezTo>
                  <a:pt x="0" y="546684"/>
                  <a:pt x="309076" y="149625"/>
                  <a:pt x="734755" y="17225"/>
                </a:cubicBezTo>
                <a:lnTo>
                  <a:pt x="801743"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CE6A822A-5852-4FB5-9ED0-000A7874077A}"/>
              </a:ext>
            </a:extLst>
          </p:cNvPr>
          <p:cNvSpPr/>
          <p:nvPr/>
        </p:nvSpPr>
        <p:spPr>
          <a:xfrm>
            <a:off x="7605068" y="1955346"/>
            <a:ext cx="1914239" cy="2086563"/>
          </a:xfrm>
          <a:custGeom>
            <a:avLst/>
            <a:gdLst>
              <a:gd name="connsiteX0" fmla="*/ 1045721 w 1914239"/>
              <a:gd name="connsiteY0" fmla="*/ 0 h 2086563"/>
              <a:gd name="connsiteX1" fmla="*/ 1912849 w 1914239"/>
              <a:gd name="connsiteY1" fmla="*/ 461048 h 2086563"/>
              <a:gd name="connsiteX2" fmla="*/ 1914239 w 1914239"/>
              <a:gd name="connsiteY2" fmla="*/ 463336 h 2086563"/>
              <a:gd name="connsiteX3" fmla="*/ 1891055 w 1914239"/>
              <a:gd name="connsiteY3" fmla="*/ 494340 h 2086563"/>
              <a:gd name="connsiteX4" fmla="*/ 1733707 w 1914239"/>
              <a:gd name="connsiteY4" fmla="*/ 868264 h 2086563"/>
              <a:gd name="connsiteX5" fmla="*/ 1732290 w 1914239"/>
              <a:gd name="connsiteY5" fmla="*/ 877549 h 2086563"/>
              <a:gd name="connsiteX6" fmla="*/ 1665302 w 1914239"/>
              <a:gd name="connsiteY6" fmla="*/ 894774 h 2086563"/>
              <a:gd name="connsiteX7" fmla="*/ 930547 w 1914239"/>
              <a:gd name="connsiteY7" fmla="*/ 1893481 h 2086563"/>
              <a:gd name="connsiteX8" fmla="*/ 935946 w 1914239"/>
              <a:gd name="connsiteY8" fmla="*/ 2000400 h 2086563"/>
              <a:gd name="connsiteX9" fmla="*/ 949096 w 1914239"/>
              <a:gd name="connsiteY9" fmla="*/ 2086563 h 2086563"/>
              <a:gd name="connsiteX10" fmla="*/ 938802 w 1914239"/>
              <a:gd name="connsiteY10" fmla="*/ 2086043 h 2086563"/>
              <a:gd name="connsiteX11" fmla="*/ 0 w 1914239"/>
              <a:gd name="connsiteY11" fmla="*/ 1045721 h 2086563"/>
              <a:gd name="connsiteX12" fmla="*/ 1045721 w 1914239"/>
              <a:gd name="connsiteY12" fmla="*/ 0 h 208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239" h="2086563">
                <a:moveTo>
                  <a:pt x="1045721" y="0"/>
                </a:moveTo>
                <a:cubicBezTo>
                  <a:pt x="1406681" y="0"/>
                  <a:pt x="1724926" y="182885"/>
                  <a:pt x="1912849" y="461048"/>
                </a:cubicBezTo>
                <a:lnTo>
                  <a:pt x="1914239" y="463336"/>
                </a:lnTo>
                <a:lnTo>
                  <a:pt x="1891055" y="494340"/>
                </a:lnTo>
                <a:cubicBezTo>
                  <a:pt x="1815885" y="605606"/>
                  <a:pt x="1761567" y="732116"/>
                  <a:pt x="1733707" y="868264"/>
                </a:cubicBezTo>
                <a:lnTo>
                  <a:pt x="1732290" y="877549"/>
                </a:lnTo>
                <a:lnTo>
                  <a:pt x="1665302" y="894774"/>
                </a:lnTo>
                <a:cubicBezTo>
                  <a:pt x="1239623" y="1027174"/>
                  <a:pt x="930547" y="1424233"/>
                  <a:pt x="930547" y="1893481"/>
                </a:cubicBezTo>
                <a:cubicBezTo>
                  <a:pt x="930547" y="1929577"/>
                  <a:pt x="932376" y="1965246"/>
                  <a:pt x="935946" y="2000400"/>
                </a:cubicBezTo>
                <a:lnTo>
                  <a:pt x="949096" y="2086563"/>
                </a:lnTo>
                <a:lnTo>
                  <a:pt x="938802" y="2086043"/>
                </a:lnTo>
                <a:cubicBezTo>
                  <a:pt x="411491" y="2032492"/>
                  <a:pt x="0" y="1587161"/>
                  <a:pt x="0" y="1045721"/>
                </a:cubicBezTo>
                <a:cubicBezTo>
                  <a:pt x="0" y="468185"/>
                  <a:pt x="468185" y="0"/>
                  <a:pt x="1045721"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B037A080-5BA1-400A-9DC2-ED5D7F6C638B}"/>
              </a:ext>
            </a:extLst>
          </p:cNvPr>
          <p:cNvSpPr/>
          <p:nvPr/>
        </p:nvSpPr>
        <p:spPr>
          <a:xfrm>
            <a:off x="9519307" y="1985135"/>
            <a:ext cx="1889665" cy="2061653"/>
          </a:xfrm>
          <a:custGeom>
            <a:avLst/>
            <a:gdLst>
              <a:gd name="connsiteX0" fmla="*/ 843944 w 1889665"/>
              <a:gd name="connsiteY0" fmla="*/ 0 h 2061653"/>
              <a:gd name="connsiteX1" fmla="*/ 1889665 w 1889665"/>
              <a:gd name="connsiteY1" fmla="*/ 1045721 h 2061653"/>
              <a:gd name="connsiteX2" fmla="*/ 1154910 w 1889665"/>
              <a:gd name="connsiteY2" fmla="*/ 2044428 h 2061653"/>
              <a:gd name="connsiteX3" fmla="*/ 1087922 w 1889665"/>
              <a:gd name="connsiteY3" fmla="*/ 2061653 h 2061653"/>
              <a:gd name="connsiteX4" fmla="*/ 1102351 w 1889665"/>
              <a:gd name="connsiteY4" fmla="*/ 1967108 h 2061653"/>
              <a:gd name="connsiteX5" fmla="*/ 1107750 w 1889665"/>
              <a:gd name="connsiteY5" fmla="*/ 1860189 h 2061653"/>
              <a:gd name="connsiteX6" fmla="*/ 168948 w 1889665"/>
              <a:gd name="connsiteY6" fmla="*/ 819867 h 2061653"/>
              <a:gd name="connsiteX7" fmla="*/ 158654 w 1889665"/>
              <a:gd name="connsiteY7" fmla="*/ 819347 h 2061653"/>
              <a:gd name="connsiteX8" fmla="*/ 155958 w 1889665"/>
              <a:gd name="connsiteY8" fmla="*/ 801680 h 2061653"/>
              <a:gd name="connsiteX9" fmla="*/ 50990 w 1889665"/>
              <a:gd name="connsiteY9" fmla="*/ 513976 h 2061653"/>
              <a:gd name="connsiteX10" fmla="*/ 0 w 1889665"/>
              <a:gd name="connsiteY10" fmla="*/ 430044 h 2061653"/>
              <a:gd name="connsiteX11" fmla="*/ 37015 w 1889665"/>
              <a:gd name="connsiteY11" fmla="*/ 380545 h 2061653"/>
              <a:gd name="connsiteX12" fmla="*/ 843944 w 1889665"/>
              <a:gd name="connsiteY12" fmla="*/ 0 h 206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665" h="2061653">
                <a:moveTo>
                  <a:pt x="843944" y="0"/>
                </a:moveTo>
                <a:cubicBezTo>
                  <a:pt x="1421480" y="0"/>
                  <a:pt x="1889665" y="468185"/>
                  <a:pt x="1889665" y="1045721"/>
                </a:cubicBezTo>
                <a:cubicBezTo>
                  <a:pt x="1889665" y="1514969"/>
                  <a:pt x="1580590" y="1912028"/>
                  <a:pt x="1154910" y="2044428"/>
                </a:cubicBezTo>
                <a:lnTo>
                  <a:pt x="1087922" y="2061653"/>
                </a:lnTo>
                <a:lnTo>
                  <a:pt x="1102351" y="1967108"/>
                </a:lnTo>
                <a:cubicBezTo>
                  <a:pt x="1105921" y="1931954"/>
                  <a:pt x="1107750" y="1896285"/>
                  <a:pt x="1107750" y="1860189"/>
                </a:cubicBezTo>
                <a:cubicBezTo>
                  <a:pt x="1107750" y="1318749"/>
                  <a:pt x="696259" y="873418"/>
                  <a:pt x="168948" y="819867"/>
                </a:cubicBezTo>
                <a:lnTo>
                  <a:pt x="158654" y="819347"/>
                </a:lnTo>
                <a:lnTo>
                  <a:pt x="155958" y="801680"/>
                </a:lnTo>
                <a:cubicBezTo>
                  <a:pt x="135063" y="699569"/>
                  <a:pt x="99285" y="602879"/>
                  <a:pt x="50990" y="513976"/>
                </a:cubicBezTo>
                <a:lnTo>
                  <a:pt x="0" y="430044"/>
                </a:lnTo>
                <a:lnTo>
                  <a:pt x="37015" y="380545"/>
                </a:lnTo>
                <a:cubicBezTo>
                  <a:pt x="228815" y="148137"/>
                  <a:pt x="519080" y="0"/>
                  <a:pt x="843944"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7C2EAD27-DE7D-41DD-BF3F-1FAD08CF05AE}"/>
              </a:ext>
            </a:extLst>
          </p:cNvPr>
          <p:cNvSpPr/>
          <p:nvPr/>
        </p:nvSpPr>
        <p:spPr>
          <a:xfrm>
            <a:off x="9317530" y="2799603"/>
            <a:ext cx="378980" cy="813638"/>
          </a:xfrm>
          <a:custGeom>
            <a:avLst/>
            <a:gdLst>
              <a:gd name="connsiteX0" fmla="*/ 263806 w 378980"/>
              <a:gd name="connsiteY0" fmla="*/ 0 h 813638"/>
              <a:gd name="connsiteX1" fmla="*/ 360431 w 378980"/>
              <a:gd name="connsiteY1" fmla="*/ 4879 h 813638"/>
              <a:gd name="connsiteX2" fmla="*/ 373581 w 378980"/>
              <a:gd name="connsiteY2" fmla="*/ 91042 h 813638"/>
              <a:gd name="connsiteX3" fmla="*/ 378980 w 378980"/>
              <a:gd name="connsiteY3" fmla="*/ 197961 h 813638"/>
              <a:gd name="connsiteX4" fmla="*/ 200387 w 378980"/>
              <a:gd name="connsiteY4" fmla="*/ 782634 h 813638"/>
              <a:gd name="connsiteX5" fmla="*/ 177203 w 378980"/>
              <a:gd name="connsiteY5" fmla="*/ 813638 h 813638"/>
              <a:gd name="connsiteX6" fmla="*/ 126213 w 378980"/>
              <a:gd name="connsiteY6" fmla="*/ 729706 h 813638"/>
              <a:gd name="connsiteX7" fmla="*/ 0 w 378980"/>
              <a:gd name="connsiteY7" fmla="*/ 231253 h 813638"/>
              <a:gd name="connsiteX8" fmla="*/ 5399 w 378980"/>
              <a:gd name="connsiteY8" fmla="*/ 124334 h 813638"/>
              <a:gd name="connsiteX9" fmla="*/ 19828 w 378980"/>
              <a:gd name="connsiteY9" fmla="*/ 29789 h 813638"/>
              <a:gd name="connsiteX10" fmla="*/ 53057 w 378980"/>
              <a:gd name="connsiteY10" fmla="*/ 21245 h 813638"/>
              <a:gd name="connsiteX11" fmla="*/ 263806 w 378980"/>
              <a:gd name="connsiteY11" fmla="*/ 0 h 8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980" h="813638">
                <a:moveTo>
                  <a:pt x="263806" y="0"/>
                </a:moveTo>
                <a:lnTo>
                  <a:pt x="360431" y="4879"/>
                </a:lnTo>
                <a:lnTo>
                  <a:pt x="373581" y="91042"/>
                </a:lnTo>
                <a:cubicBezTo>
                  <a:pt x="377151" y="126196"/>
                  <a:pt x="378980" y="161865"/>
                  <a:pt x="378980" y="197961"/>
                </a:cubicBezTo>
                <a:cubicBezTo>
                  <a:pt x="378980" y="414537"/>
                  <a:pt x="313141" y="615736"/>
                  <a:pt x="200387" y="782634"/>
                </a:cubicBezTo>
                <a:lnTo>
                  <a:pt x="177203" y="813638"/>
                </a:lnTo>
                <a:lnTo>
                  <a:pt x="126213" y="729706"/>
                </a:lnTo>
                <a:cubicBezTo>
                  <a:pt x="45721" y="581534"/>
                  <a:pt x="0" y="411733"/>
                  <a:pt x="0" y="231253"/>
                </a:cubicBezTo>
                <a:cubicBezTo>
                  <a:pt x="0" y="195157"/>
                  <a:pt x="1829" y="159488"/>
                  <a:pt x="5399" y="124334"/>
                </a:cubicBezTo>
                <a:lnTo>
                  <a:pt x="19828" y="29789"/>
                </a:lnTo>
                <a:lnTo>
                  <a:pt x="53057" y="21245"/>
                </a:lnTo>
                <a:cubicBezTo>
                  <a:pt x="121131" y="7316"/>
                  <a:pt x="191614" y="0"/>
                  <a:pt x="263806" y="0"/>
                </a:cubicBezTo>
                <a:close/>
              </a:path>
            </a:pathLst>
          </a:cu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0AC74CF6-C9B5-4BB8-9AC5-250E5AEE8F2D}"/>
              </a:ext>
            </a:extLst>
          </p:cNvPr>
          <p:cNvSpPr/>
          <p:nvPr/>
        </p:nvSpPr>
        <p:spPr>
          <a:xfrm>
            <a:off x="8554164" y="3613241"/>
            <a:ext cx="2053065" cy="1277804"/>
          </a:xfrm>
          <a:custGeom>
            <a:avLst/>
            <a:gdLst>
              <a:gd name="connsiteX0" fmla="*/ 940569 w 2053065"/>
              <a:gd name="connsiteY0" fmla="*/ 0 h 1277804"/>
              <a:gd name="connsiteX1" fmla="*/ 941959 w 2053065"/>
              <a:gd name="connsiteY1" fmla="*/ 2288 h 1277804"/>
              <a:gd name="connsiteX2" fmla="*/ 1809087 w 2053065"/>
              <a:gd name="connsiteY2" fmla="*/ 463336 h 1277804"/>
              <a:gd name="connsiteX3" fmla="*/ 2019836 w 2053065"/>
              <a:gd name="connsiteY3" fmla="*/ 442091 h 1277804"/>
              <a:gd name="connsiteX4" fmla="*/ 2053065 w 2053065"/>
              <a:gd name="connsiteY4" fmla="*/ 433547 h 1277804"/>
              <a:gd name="connsiteX5" fmla="*/ 2051648 w 2053065"/>
              <a:gd name="connsiteY5" fmla="*/ 442832 h 1277804"/>
              <a:gd name="connsiteX6" fmla="*/ 1027172 w 2053065"/>
              <a:gd name="connsiteY6" fmla="*/ 1277804 h 1277804"/>
              <a:gd name="connsiteX7" fmla="*/ 2696 w 2053065"/>
              <a:gd name="connsiteY7" fmla="*/ 442832 h 1277804"/>
              <a:gd name="connsiteX8" fmla="*/ 0 w 2053065"/>
              <a:gd name="connsiteY8" fmla="*/ 425165 h 1277804"/>
              <a:gd name="connsiteX9" fmla="*/ 96625 w 2053065"/>
              <a:gd name="connsiteY9" fmla="*/ 430044 h 1277804"/>
              <a:gd name="connsiteX10" fmla="*/ 903554 w 2053065"/>
              <a:gd name="connsiteY10" fmla="*/ 49499 h 1277804"/>
              <a:gd name="connsiteX11" fmla="*/ 940569 w 2053065"/>
              <a:gd name="connsiteY11" fmla="*/ 0 h 127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3065" h="1277804">
                <a:moveTo>
                  <a:pt x="940569" y="0"/>
                </a:moveTo>
                <a:lnTo>
                  <a:pt x="941959" y="2288"/>
                </a:lnTo>
                <a:cubicBezTo>
                  <a:pt x="1129882" y="280451"/>
                  <a:pt x="1448127" y="463336"/>
                  <a:pt x="1809087" y="463336"/>
                </a:cubicBezTo>
                <a:cubicBezTo>
                  <a:pt x="1881279" y="463336"/>
                  <a:pt x="1951762" y="456021"/>
                  <a:pt x="2019836" y="442091"/>
                </a:cubicBezTo>
                <a:lnTo>
                  <a:pt x="2053065" y="433547"/>
                </a:lnTo>
                <a:lnTo>
                  <a:pt x="2051648" y="442832"/>
                </a:lnTo>
                <a:cubicBezTo>
                  <a:pt x="1954138" y="919350"/>
                  <a:pt x="1532516" y="1277804"/>
                  <a:pt x="1027172" y="1277804"/>
                </a:cubicBezTo>
                <a:cubicBezTo>
                  <a:pt x="521828" y="1277804"/>
                  <a:pt x="100206" y="919350"/>
                  <a:pt x="2696" y="442832"/>
                </a:cubicBezTo>
                <a:lnTo>
                  <a:pt x="0" y="425165"/>
                </a:lnTo>
                <a:lnTo>
                  <a:pt x="96625" y="430044"/>
                </a:lnTo>
                <a:cubicBezTo>
                  <a:pt x="421489" y="430044"/>
                  <a:pt x="711754" y="281907"/>
                  <a:pt x="903554" y="49499"/>
                </a:cubicBezTo>
                <a:lnTo>
                  <a:pt x="940569" y="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0B56E1-2E1E-49CE-987D-6C1A2C32E94D}"/>
                  </a:ext>
                </a:extLst>
              </p:cNvPr>
              <p:cNvSpPr txBox="1"/>
              <p:nvPr/>
            </p:nvSpPr>
            <p:spPr>
              <a:xfrm>
                <a:off x="7713926" y="440858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rPr>
                        <m:t>𝒀</m:t>
                      </m:r>
                    </m:oMath>
                  </m:oMathPara>
                </a14:m>
                <a:endParaRPr lang="en-US" sz="3000" b="1" dirty="0"/>
              </a:p>
            </p:txBody>
          </p:sp>
        </mc:Choice>
        <mc:Fallback xmlns="">
          <p:sp>
            <p:nvSpPr>
              <p:cNvPr id="95" name="TextBox 94">
                <a:extLst>
                  <a:ext uri="{FF2B5EF4-FFF2-40B4-BE49-F238E27FC236}">
                    <a16:creationId xmlns:a16="http://schemas.microsoft.com/office/drawing/2014/main" id="{960B56E1-2E1E-49CE-987D-6C1A2C32E94D}"/>
                  </a:ext>
                </a:extLst>
              </p:cNvPr>
              <p:cNvSpPr txBox="1">
                <a:spLocks noRot="1" noChangeAspect="1" noMove="1" noResize="1" noEditPoints="1" noAdjustHandles="1" noChangeArrowheads="1" noChangeShapeType="1" noTextEdit="1"/>
              </p:cNvSpPr>
              <p:nvPr/>
            </p:nvSpPr>
            <p:spPr>
              <a:xfrm>
                <a:off x="7713926" y="4408588"/>
                <a:ext cx="1257300"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0EDA965-91A1-4576-9127-9DD73F237643}"/>
                  </a:ext>
                </a:extLst>
              </p:cNvPr>
              <p:cNvSpPr txBox="1"/>
              <p:nvPr/>
            </p:nvSpPr>
            <p:spPr>
              <a:xfrm>
                <a:off x="7906965"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𝟏</m:t>
                          </m:r>
                        </m:sub>
                      </m:sSub>
                    </m:oMath>
                  </m:oMathPara>
                </a14:m>
                <a:endParaRPr lang="en-US" sz="3000" b="1" dirty="0"/>
              </a:p>
            </p:txBody>
          </p:sp>
        </mc:Choice>
        <mc:Fallback xmlns="">
          <p:sp>
            <p:nvSpPr>
              <p:cNvPr id="96" name="TextBox 95">
                <a:extLst>
                  <a:ext uri="{FF2B5EF4-FFF2-40B4-BE49-F238E27FC236}">
                    <a16:creationId xmlns:a16="http://schemas.microsoft.com/office/drawing/2014/main" id="{E0EDA965-91A1-4576-9127-9DD73F237643}"/>
                  </a:ext>
                </a:extLst>
              </p:cNvPr>
              <p:cNvSpPr txBox="1">
                <a:spLocks noRot="1" noChangeAspect="1" noMove="1" noResize="1" noEditPoints="1" noAdjustHandles="1" noChangeArrowheads="1" noChangeShapeType="1" noTextEdit="1"/>
              </p:cNvSpPr>
              <p:nvPr/>
            </p:nvSpPr>
            <p:spPr>
              <a:xfrm>
                <a:off x="7906965" y="1273968"/>
                <a:ext cx="1257300"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F2C1B5-7774-4E46-BC78-919605868B8F}"/>
                  </a:ext>
                </a:extLst>
              </p:cNvPr>
              <p:cNvSpPr txBox="1"/>
              <p:nvPr/>
            </p:nvSpPr>
            <p:spPr>
              <a:xfrm>
                <a:off x="9696510" y="1273968"/>
                <a:ext cx="1257300"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000" b="1" i="1" smtClean="0">
                              <a:latin typeface="Cambria Math" panose="02040503050406030204" pitchFamily="18" charset="0"/>
                            </a:rPr>
                          </m:ctrlPr>
                        </m:sSubPr>
                        <m:e>
                          <m:r>
                            <a:rPr lang="en-US" sz="3000" b="1" i="1" smtClean="0">
                              <a:latin typeface="Cambria Math" panose="02040503050406030204" pitchFamily="18" charset="0"/>
                            </a:rPr>
                            <m:t>𝑿</m:t>
                          </m:r>
                        </m:e>
                        <m:sub>
                          <m:r>
                            <a:rPr lang="en-US" sz="3000" b="1" i="1" smtClean="0">
                              <a:latin typeface="Cambria Math" panose="02040503050406030204" pitchFamily="18" charset="0"/>
                            </a:rPr>
                            <m:t>𝟐</m:t>
                          </m:r>
                        </m:sub>
                      </m:sSub>
                    </m:oMath>
                  </m:oMathPara>
                </a14:m>
                <a:endParaRPr lang="en-US" sz="3000" b="1" dirty="0"/>
              </a:p>
            </p:txBody>
          </p:sp>
        </mc:Choice>
        <mc:Fallback xmlns="">
          <p:sp>
            <p:nvSpPr>
              <p:cNvPr id="97" name="TextBox 96">
                <a:extLst>
                  <a:ext uri="{FF2B5EF4-FFF2-40B4-BE49-F238E27FC236}">
                    <a16:creationId xmlns:a16="http://schemas.microsoft.com/office/drawing/2014/main" id="{46F2C1B5-7774-4E46-BC78-919605868B8F}"/>
                  </a:ext>
                </a:extLst>
              </p:cNvPr>
              <p:cNvSpPr txBox="1">
                <a:spLocks noRot="1" noChangeAspect="1" noMove="1" noResize="1" noEditPoints="1" noAdjustHandles="1" noChangeArrowheads="1" noChangeShapeType="1" noTextEdit="1"/>
              </p:cNvSpPr>
              <p:nvPr/>
            </p:nvSpPr>
            <p:spPr>
              <a:xfrm>
                <a:off x="9696510" y="1273968"/>
                <a:ext cx="1257300" cy="553998"/>
              </a:xfrm>
              <a:prstGeom prst="rect">
                <a:avLst/>
              </a:prstGeom>
              <a:blipFill>
                <a:blip r:embed="rId7"/>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983E77A-0738-4365-93DE-B8B303CE4E8C}"/>
              </a:ext>
            </a:extLst>
          </p:cNvPr>
          <p:cNvSpPr txBox="1"/>
          <p:nvPr/>
        </p:nvSpPr>
        <p:spPr>
          <a:xfrm>
            <a:off x="7854605" y="5149208"/>
            <a:ext cx="3452181"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D. Direct &amp; Low Multicollinearity</a:t>
            </a:r>
          </a:p>
        </p:txBody>
      </p:sp>
      <p:sp>
        <p:nvSpPr>
          <p:cNvPr id="99" name="TextBox 98">
            <a:extLst>
              <a:ext uri="{FF2B5EF4-FFF2-40B4-BE49-F238E27FC236}">
                <a16:creationId xmlns:a16="http://schemas.microsoft.com/office/drawing/2014/main" id="{3519835F-CD3F-4DF5-98F3-B33BF5BCE8E6}"/>
              </a:ext>
            </a:extLst>
          </p:cNvPr>
          <p:cNvSpPr txBox="1"/>
          <p:nvPr/>
        </p:nvSpPr>
        <p:spPr>
          <a:xfrm>
            <a:off x="8216347" y="2910832"/>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65983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25700</TotalTime>
  <Words>2936</Words>
  <Application>Microsoft Office PowerPoint</Application>
  <PresentationFormat>Widescreen</PresentationFormat>
  <Paragraphs>1075</Paragraphs>
  <Slides>91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185</cp:revision>
  <dcterms:created xsi:type="dcterms:W3CDTF">2019-06-09T22:06:01Z</dcterms:created>
  <dcterms:modified xsi:type="dcterms:W3CDTF">2020-01-22T07:07:19Z</dcterms:modified>
</cp:coreProperties>
</file>